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7" r:id="rId6"/>
    <p:sldId id="259" r:id="rId7"/>
    <p:sldId id="258" r:id="rId8"/>
    <p:sldId id="260" r:id="rId9"/>
    <p:sldId id="261" r:id="rId10"/>
    <p:sldId id="262" r:id="rId11"/>
    <p:sldId id="264" r:id="rId12"/>
    <p:sldId id="263" r:id="rId13"/>
    <p:sldId id="265" r:id="rId14"/>
    <p:sldId id="267" r:id="rId15"/>
    <p:sldId id="268" r:id="rId16"/>
    <p:sldId id="269" r:id="rId17"/>
    <p:sldId id="270" r:id="rId18"/>
    <p:sldId id="271"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llerin-Vanderlo Stacey" initials="PS" lastIdx="1" clrIdx="0">
    <p:extLst>
      <p:ext uri="{19B8F6BF-5375-455C-9EA6-DF929625EA0E}">
        <p15:presenceInfo xmlns:p15="http://schemas.microsoft.com/office/powerpoint/2012/main" userId="S::PELLERIN-VANDERLOS@pcsb.org::77bc0d21-bbfc-4406-98d0-b627320e6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440CC-AA02-4D60-89E2-26BC6263FB0E}" v="12" dt="2021-03-09T15:28:18.480"/>
    <p1510:client id="{5D03BF22-4CA8-4D37-B00A-E7054FEC3820}" v="9" dt="2021-03-09T16:36:06.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79" d="100"/>
          <a:sy n="79" d="100"/>
        </p:scale>
        <p:origin x="8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D14E-5CA3-422A-BF8D-53DCF220D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78E7B-6D02-40A9-AAF6-0A5AD1A50A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0F07C-4B51-45A4-91E6-59ABB06717B8}"/>
              </a:ext>
            </a:extLst>
          </p:cNvPr>
          <p:cNvSpPr>
            <a:spLocks noGrp="1"/>
          </p:cNvSpPr>
          <p:nvPr>
            <p:ph type="dt" sz="half" idx="10"/>
          </p:nvPr>
        </p:nvSpPr>
        <p:spPr/>
        <p:txBody>
          <a:bodyPr/>
          <a:lstStyle/>
          <a:p>
            <a:fld id="{8256C2ED-54A4-480D-B5C8-65C0D62359B9}" type="datetime2">
              <a:rPr lang="en-US" smtClean="0"/>
              <a:pPr/>
              <a:t>Tuesday, August 3, 2021</a:t>
            </a:fld>
            <a:endParaRPr lang="en-US" dirty="0"/>
          </a:p>
        </p:txBody>
      </p:sp>
      <p:sp>
        <p:nvSpPr>
          <p:cNvPr id="5" name="Footer Placeholder 4">
            <a:extLst>
              <a:ext uri="{FF2B5EF4-FFF2-40B4-BE49-F238E27FC236}">
                <a16:creationId xmlns:a16="http://schemas.microsoft.com/office/drawing/2014/main" id="{DA6FF1F4-17D8-4DC7-85A6-092D8458AB74}"/>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6DDB0955-C834-4EF7-AD2A-303317BF6165}"/>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32236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CE0F-3B88-48BC-9417-8FADAF5E7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0D44A-A0E1-4EFD-9AF9-71F89EAB0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E4B2B-C8AD-42DE-8C15-F79E184112D5}"/>
              </a:ext>
            </a:extLst>
          </p:cNvPr>
          <p:cNvSpPr>
            <a:spLocks noGrp="1"/>
          </p:cNvSpPr>
          <p:nvPr>
            <p:ph type="dt" sz="half" idx="10"/>
          </p:nvPr>
        </p:nvSpPr>
        <p:spPr/>
        <p:txBody>
          <a:bodyPr/>
          <a:lstStyle/>
          <a:p>
            <a:fld id="{53CF612A-4CB0-4F57-9A87-F049CECB184D}" type="datetime2">
              <a:rPr lang="en-US" smtClean="0"/>
              <a:t>Tuesday, August 3, 2021</a:t>
            </a:fld>
            <a:endParaRPr lang="en-US"/>
          </a:p>
        </p:txBody>
      </p:sp>
      <p:sp>
        <p:nvSpPr>
          <p:cNvPr id="5" name="Footer Placeholder 4">
            <a:extLst>
              <a:ext uri="{FF2B5EF4-FFF2-40B4-BE49-F238E27FC236}">
                <a16:creationId xmlns:a16="http://schemas.microsoft.com/office/drawing/2014/main" id="{93276D9A-6F3E-4B8A-A575-FA1BAF5DDCA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7F678B6-0943-49F9-AE36-7639931E53F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99216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0D9BC-06CA-4F0B-88DC-349C1A2BC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F4BE78-88A5-45B9-962E-8B37DD1000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31FBA-3007-4DE0-82CF-DEF6B822CC2B}"/>
              </a:ext>
            </a:extLst>
          </p:cNvPr>
          <p:cNvSpPr>
            <a:spLocks noGrp="1"/>
          </p:cNvSpPr>
          <p:nvPr>
            <p:ph type="dt" sz="half" idx="10"/>
          </p:nvPr>
        </p:nvSpPr>
        <p:spPr/>
        <p:txBody>
          <a:bodyPr/>
          <a:lstStyle/>
          <a:p>
            <a:fld id="{8F397F40-C8F7-4897-A6B8-241042F913A9}" type="datetime2">
              <a:rPr lang="en-US" smtClean="0"/>
              <a:t>Tuesday, August 3, 2021</a:t>
            </a:fld>
            <a:endParaRPr lang="en-US"/>
          </a:p>
        </p:txBody>
      </p:sp>
      <p:sp>
        <p:nvSpPr>
          <p:cNvPr id="5" name="Footer Placeholder 4">
            <a:extLst>
              <a:ext uri="{FF2B5EF4-FFF2-40B4-BE49-F238E27FC236}">
                <a16:creationId xmlns:a16="http://schemas.microsoft.com/office/drawing/2014/main" id="{C2A76B5F-1AB3-497B-9B15-AE0C43F0097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6B975069-040F-419A-B110-EFFEBB240DB6}"/>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728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97EA-DEF5-4822-A1EA-14F61E92B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EA0FB-56D9-47C8-8537-1196010FD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3423-43F0-4C8F-9BD3-86BCF96FAF62}"/>
              </a:ext>
            </a:extLst>
          </p:cNvPr>
          <p:cNvSpPr>
            <a:spLocks noGrp="1"/>
          </p:cNvSpPr>
          <p:nvPr>
            <p:ph type="dt" sz="half" idx="10"/>
          </p:nvPr>
        </p:nvSpPr>
        <p:spPr/>
        <p:txBody>
          <a:bodyPr/>
          <a:lstStyle/>
          <a:p>
            <a:fld id="{8256C2ED-54A4-480D-B5C8-65C0D62359B9}" type="datetime2">
              <a:rPr lang="en-US" smtClean="0"/>
              <a:pPr/>
              <a:t>Tuesday, August 3, 2021</a:t>
            </a:fld>
            <a:endParaRPr lang="en-US" dirty="0"/>
          </a:p>
        </p:txBody>
      </p:sp>
      <p:sp>
        <p:nvSpPr>
          <p:cNvPr id="5" name="Footer Placeholder 4">
            <a:extLst>
              <a:ext uri="{FF2B5EF4-FFF2-40B4-BE49-F238E27FC236}">
                <a16:creationId xmlns:a16="http://schemas.microsoft.com/office/drawing/2014/main" id="{2B5A398F-0DD5-46EF-A8D6-78D685002F6C}"/>
              </a:ext>
            </a:extLst>
          </p:cNvPr>
          <p:cNvSpPr>
            <a:spLocks noGrp="1"/>
          </p:cNvSpPr>
          <p:nvPr>
            <p:ph type="ftr" sz="quarter" idx="11"/>
          </p:nvPr>
        </p:nvSpPr>
        <p:spPr/>
        <p:txBody>
          <a:body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8FADC8DE-AABE-47F4-8BEE-1D2D3603DA69}"/>
              </a:ext>
            </a:extLst>
          </p:cNvPr>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4285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7F55-BA22-4DD6-A7DC-DECB85718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188BE-070B-4D5C-A30B-0D2DF65B0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2B3D7-4FE3-476D-BE9D-31D7CA35AAD0}"/>
              </a:ext>
            </a:extLst>
          </p:cNvPr>
          <p:cNvSpPr>
            <a:spLocks noGrp="1"/>
          </p:cNvSpPr>
          <p:nvPr>
            <p:ph type="dt" sz="half" idx="10"/>
          </p:nvPr>
        </p:nvSpPr>
        <p:spPr/>
        <p:txBody>
          <a:bodyPr/>
          <a:lstStyle/>
          <a:p>
            <a:fld id="{10EDCA73-0A86-4195-A787-75037827079D}" type="datetime2">
              <a:rPr lang="en-US" smtClean="0"/>
              <a:t>Tuesday, August 3, 2021</a:t>
            </a:fld>
            <a:endParaRPr lang="en-US"/>
          </a:p>
        </p:txBody>
      </p:sp>
      <p:sp>
        <p:nvSpPr>
          <p:cNvPr id="5" name="Footer Placeholder 4">
            <a:extLst>
              <a:ext uri="{FF2B5EF4-FFF2-40B4-BE49-F238E27FC236}">
                <a16:creationId xmlns:a16="http://schemas.microsoft.com/office/drawing/2014/main" id="{290B53BF-9C6E-4944-9945-809BFBF66AE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F9689AB-A744-4011-823E-DEE8391C5E00}"/>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61246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D0EE-98CE-4B97-BD91-B8E0133FC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B69EE-8F5E-4F74-BC1A-CD4ED2D52F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66763-0A82-4AC8-BA0C-259A00415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7397F-11BE-4D78-AA9D-23234C49C1B7}"/>
              </a:ext>
            </a:extLst>
          </p:cNvPr>
          <p:cNvSpPr>
            <a:spLocks noGrp="1"/>
          </p:cNvSpPr>
          <p:nvPr>
            <p:ph type="dt" sz="half" idx="10"/>
          </p:nvPr>
        </p:nvSpPr>
        <p:spPr/>
        <p:txBody>
          <a:bodyPr/>
          <a:lstStyle/>
          <a:p>
            <a:fld id="{83C75374-B296-498E-A935-80631EA9020D}" type="datetime2">
              <a:rPr lang="en-US" smtClean="0"/>
              <a:t>Tuesday, August 3, 2021</a:t>
            </a:fld>
            <a:endParaRPr lang="en-US"/>
          </a:p>
        </p:txBody>
      </p:sp>
      <p:sp>
        <p:nvSpPr>
          <p:cNvPr id="6" name="Footer Placeholder 5">
            <a:extLst>
              <a:ext uri="{FF2B5EF4-FFF2-40B4-BE49-F238E27FC236}">
                <a16:creationId xmlns:a16="http://schemas.microsoft.com/office/drawing/2014/main" id="{C6071FDE-F3EA-4CE6-9B43-9DE6513F0B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C3D8A23-B2FF-4F19-9D65-C2B26D29F6F7}"/>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87170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A7BC-8109-4ACD-B8E2-6B3264572F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657100-A4B9-4874-88E9-9DBFD3A0D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132C3-31A5-47E6-B8CC-62AD40C3B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B708F-D313-4E41-9FCA-849247F9C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4A711-4D53-4B88-82B6-46E6D2D44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CAFD1-21EB-47BD-B78E-01E69E0B0AF7}"/>
              </a:ext>
            </a:extLst>
          </p:cNvPr>
          <p:cNvSpPr>
            <a:spLocks noGrp="1"/>
          </p:cNvSpPr>
          <p:nvPr>
            <p:ph type="dt" sz="half" idx="10"/>
          </p:nvPr>
        </p:nvSpPr>
        <p:spPr/>
        <p:txBody>
          <a:bodyPr/>
          <a:lstStyle/>
          <a:p>
            <a:fld id="{B098B728-214A-4ABC-8432-5B3A5A66A987}" type="datetime2">
              <a:rPr lang="en-US" smtClean="0"/>
              <a:t>Tuesday, August 3, 2021</a:t>
            </a:fld>
            <a:endParaRPr lang="en-US" dirty="0"/>
          </a:p>
        </p:txBody>
      </p:sp>
      <p:sp>
        <p:nvSpPr>
          <p:cNvPr id="8" name="Footer Placeholder 7">
            <a:extLst>
              <a:ext uri="{FF2B5EF4-FFF2-40B4-BE49-F238E27FC236}">
                <a16:creationId xmlns:a16="http://schemas.microsoft.com/office/drawing/2014/main" id="{BB6AC090-1C06-4A49-9AEF-B7086EB1C782}"/>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165A75D0-CBC6-4620-A4FD-1BF42AECCA0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71512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C02-1695-4ACF-9ACF-B91CE9296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646B-1BB2-4A2A-B213-A1261A7B04EC}"/>
              </a:ext>
            </a:extLst>
          </p:cNvPr>
          <p:cNvSpPr>
            <a:spLocks noGrp="1"/>
          </p:cNvSpPr>
          <p:nvPr>
            <p:ph type="dt" sz="half" idx="10"/>
          </p:nvPr>
        </p:nvSpPr>
        <p:spPr/>
        <p:txBody>
          <a:bodyPr/>
          <a:lstStyle/>
          <a:p>
            <a:fld id="{015F02D0-6806-43AF-9888-2359BF40C204}" type="datetime2">
              <a:rPr lang="en-US" smtClean="0"/>
              <a:t>Tuesday, August 3, 2021</a:t>
            </a:fld>
            <a:endParaRPr lang="en-US"/>
          </a:p>
        </p:txBody>
      </p:sp>
      <p:sp>
        <p:nvSpPr>
          <p:cNvPr id="4" name="Footer Placeholder 3">
            <a:extLst>
              <a:ext uri="{FF2B5EF4-FFF2-40B4-BE49-F238E27FC236}">
                <a16:creationId xmlns:a16="http://schemas.microsoft.com/office/drawing/2014/main" id="{8E5CA6D6-183C-430B-9540-3758FE4DAE37}"/>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443A6E06-D646-4C99-890D-A00CDAE8877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6569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0F197-17C4-439B-A33A-8EAB276C15DD}"/>
              </a:ext>
            </a:extLst>
          </p:cNvPr>
          <p:cNvSpPr>
            <a:spLocks noGrp="1"/>
          </p:cNvSpPr>
          <p:nvPr>
            <p:ph type="dt" sz="half" idx="10"/>
          </p:nvPr>
        </p:nvSpPr>
        <p:spPr/>
        <p:txBody>
          <a:bodyPr/>
          <a:lstStyle/>
          <a:p>
            <a:fld id="{8EE14D2D-B1AF-4197-82D6-FC1F8BD05681}" type="datetime2">
              <a:rPr lang="en-US" smtClean="0"/>
              <a:t>Tuesday, August 3, 2021</a:t>
            </a:fld>
            <a:endParaRPr lang="en-US"/>
          </a:p>
        </p:txBody>
      </p:sp>
      <p:sp>
        <p:nvSpPr>
          <p:cNvPr id="3" name="Footer Placeholder 2">
            <a:extLst>
              <a:ext uri="{FF2B5EF4-FFF2-40B4-BE49-F238E27FC236}">
                <a16:creationId xmlns:a16="http://schemas.microsoft.com/office/drawing/2014/main" id="{5602560C-F584-4FC4-9DBF-A11157199C3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8B9A448-5A4E-4330-B8F6-6F031EFFEE3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951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F3FB-0A0B-4E1E-8144-C098A7F2C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762F9E-6DA5-470C-B159-F837C065A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A9CFC-4764-41FB-A7E2-E70505E59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05EC1-55B4-4295-9808-6ECCAAC6336F}"/>
              </a:ext>
            </a:extLst>
          </p:cNvPr>
          <p:cNvSpPr>
            <a:spLocks noGrp="1"/>
          </p:cNvSpPr>
          <p:nvPr>
            <p:ph type="dt" sz="half" idx="10"/>
          </p:nvPr>
        </p:nvSpPr>
        <p:spPr/>
        <p:txBody>
          <a:bodyPr/>
          <a:lstStyle/>
          <a:p>
            <a:fld id="{98771CEB-9838-4245-91B8-EFBAFE2D8B44}" type="datetime2">
              <a:rPr lang="en-US" smtClean="0"/>
              <a:t>Tuesday, August 3, 2021</a:t>
            </a:fld>
            <a:endParaRPr lang="en-US"/>
          </a:p>
        </p:txBody>
      </p:sp>
      <p:sp>
        <p:nvSpPr>
          <p:cNvPr id="6" name="Footer Placeholder 5">
            <a:extLst>
              <a:ext uri="{FF2B5EF4-FFF2-40B4-BE49-F238E27FC236}">
                <a16:creationId xmlns:a16="http://schemas.microsoft.com/office/drawing/2014/main" id="{053ECD08-FA05-45B2-8175-8619EC4124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F65E9DD-C405-41E1-B1B6-269ED305F479}"/>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818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94C5-2E81-4319-8421-B283E2858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D0824-460E-418F-BED0-2A7F1317E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058EDA-21DE-44FF-B6E3-FEDF7EBA2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88C7A-1441-48A9-865A-070DEC653DD3}"/>
              </a:ext>
            </a:extLst>
          </p:cNvPr>
          <p:cNvSpPr>
            <a:spLocks noGrp="1"/>
          </p:cNvSpPr>
          <p:nvPr>
            <p:ph type="dt" sz="half" idx="10"/>
          </p:nvPr>
        </p:nvSpPr>
        <p:spPr/>
        <p:txBody>
          <a:bodyPr/>
          <a:lstStyle/>
          <a:p>
            <a:fld id="{51D3F6BF-A585-41F8-88DF-7E5D069F892A}" type="datetime2">
              <a:rPr lang="en-US" smtClean="0"/>
              <a:t>Tuesday, August 3, 2021</a:t>
            </a:fld>
            <a:endParaRPr lang="en-US"/>
          </a:p>
        </p:txBody>
      </p:sp>
      <p:sp>
        <p:nvSpPr>
          <p:cNvPr id="6" name="Footer Placeholder 5">
            <a:extLst>
              <a:ext uri="{FF2B5EF4-FFF2-40B4-BE49-F238E27FC236}">
                <a16:creationId xmlns:a16="http://schemas.microsoft.com/office/drawing/2014/main" id="{345A924B-E081-416F-A695-BE88FB98BC8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E2ED7B9-363F-47B7-AAEE-018C0F72FF42}"/>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3934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BDF4-6590-401C-88B4-37E60EF1A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CC4EE-4B65-43F9-BC6C-34948A24A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B9A0D-0ECF-4F76-ACE2-765D98E57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C2ED-54A4-480D-B5C8-65C0D62359B9}" type="datetime2">
              <a:rPr lang="en-US" smtClean="0"/>
              <a:pPr/>
              <a:t>Tuesday, August 3, 2021</a:t>
            </a:fld>
            <a:endParaRPr lang="en-US" dirty="0"/>
          </a:p>
        </p:txBody>
      </p:sp>
      <p:sp>
        <p:nvSpPr>
          <p:cNvPr id="5" name="Footer Placeholder 4">
            <a:extLst>
              <a:ext uri="{FF2B5EF4-FFF2-40B4-BE49-F238E27FC236}">
                <a16:creationId xmlns:a16="http://schemas.microsoft.com/office/drawing/2014/main" id="{35646BBD-CC6D-4060-B5FC-3A0566838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a:t>Sample Footer Text</a:t>
            </a:r>
            <a:endParaRPr lang="en-US" spc="200" dirty="0"/>
          </a:p>
        </p:txBody>
      </p:sp>
      <p:sp>
        <p:nvSpPr>
          <p:cNvPr id="6" name="Slide Number Placeholder 5">
            <a:extLst>
              <a:ext uri="{FF2B5EF4-FFF2-40B4-BE49-F238E27FC236}">
                <a16:creationId xmlns:a16="http://schemas.microsoft.com/office/drawing/2014/main" id="{34F598E8-07B8-424E-88CB-285E730541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581599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hyperlink" Target="http://showcase.yukonps.com/" TargetMode="External"/><Relationship Id="rId3" Type="http://schemas.openxmlformats.org/officeDocument/2006/relationships/hyperlink" Target="http://taliawhyte.com/2015/09/23/do-you-have-your-digital-citizenship/" TargetMode="External"/><Relationship Id="rId7" Type="http://schemas.openxmlformats.org/officeDocument/2006/relationships/hyperlink" Target="https://theconversation.com/devices-in-schools-and-at-home-means-too-much-screen-time-for-kids-45709" TargetMode="External"/><Relationship Id="rId12"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hyperlink" Target="http://ww2.kqed.org/mindshift/2012/07/19/whats-the-best-way-to-practice-project-based-learning/" TargetMode="External"/><Relationship Id="rId5" Type="http://schemas.openxmlformats.org/officeDocument/2006/relationships/hyperlink" Target="http://www.flickr.com/photos/56155476@N08/6660064659/" TargetMode="External"/><Relationship Id="rId15" Type="http://schemas.openxmlformats.org/officeDocument/2006/relationships/hyperlink" Target="http://www.malaysianwireless.com/2011/08/students-love-technology/" TargetMode="External"/><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mylittleoneandme-debolina-raja-gupta.blogspot.com/2012/07/changing-trend-of-young-mums-from-mummy.html" TargetMode="External"/><Relationship Id="rId1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net.com/ufiles/SMART-rules-poster-A3-Free.pdf" TargetMode="External"/><Relationship Id="rId2" Type="http://schemas.openxmlformats.org/officeDocument/2006/relationships/hyperlink" Target="https://edu.gcfglobal.org/en/internetsafetyforkids/staying-safe-from-online-predators/1/"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pixabay.com/vectors/tick-mark-ok-perfect-check-done-305245/" TargetMode="External"/><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socialmediatestdrive.org/modules.html" TargetMode="External"/><Relationship Id="rId5" Type="http://schemas.openxmlformats.org/officeDocument/2006/relationships/hyperlink" Target="https://en.wikipedia.org/wiki/File:X_Letter_LZNQBD.jpg" TargetMode="Externa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8" Type="http://schemas.openxmlformats.org/officeDocument/2006/relationships/hyperlink" Target="https://www.bark.us/" TargetMode="External"/><Relationship Id="rId3" Type="http://schemas.openxmlformats.org/officeDocument/2006/relationships/hyperlink" Target="https://medium.com/kidsnclicks/5-tips-to-monitor-your-childs-online-activities-b40a985039f3" TargetMode="External"/><Relationship Id="rId7" Type="http://schemas.openxmlformats.org/officeDocument/2006/relationships/image" Target="../media/image35.png"/><Relationship Id="rId2" Type="http://schemas.openxmlformats.org/officeDocument/2006/relationships/hyperlink" Target="https://www.commonsensemedia.org/app-reviews"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qustodio.com/en/premium-special-promo/?source=aw&amp;utm_source=awin&amp;utm_medium=292379&amp;utm_campaign=Ad+Practitioners%2C+LLC&amp;utm_term=Editorial+Content&amp;awc=7874_1615221732_c9c9098166d9c9133a05bcd3f7071306&amp;utm_content=tex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hyperlink" Target="https://pixabay.com/vectors/check-correct-mark-choice-yes-ok-37583/" TargetMode="External"/><Relationship Id="rId3" Type="http://schemas.openxmlformats.org/officeDocument/2006/relationships/hyperlink" Target="https://pilulasmaternas.com.br/pequenos-gestos-diarios-que-educam/" TargetMode="External"/><Relationship Id="rId7" Type="http://schemas.openxmlformats.org/officeDocument/2006/relationships/hyperlink" Target="https://www.noonpost.com/content/29451" TargetMode="External"/><Relationship Id="rId12"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hyperlink" Target="http://www.pngall.com/communication-png" TargetMode="External"/><Relationship Id="rId5" Type="http://schemas.openxmlformats.org/officeDocument/2006/relationships/hyperlink" Target="https://larmontessori.com/2018/02/26/como-colocar-limites-para-as-criancas-video-larmontessoriresponde/" TargetMode="External"/><Relationship Id="rId10" Type="http://schemas.openxmlformats.org/officeDocument/2006/relationships/image" Target="../media/image40.png"/><Relationship Id="rId4" Type="http://schemas.openxmlformats.org/officeDocument/2006/relationships/image" Target="../media/image37.jpg"/><Relationship Id="rId9" Type="http://schemas.openxmlformats.org/officeDocument/2006/relationships/hyperlink" Target="http://deepfryedmind.blogspot.com/2015/10/3-ways-to-better-communicate-with-your.html?spref=p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9ZttD_ocOd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hyperlink" Target="http://www.justintarte.com/2011/12/top-10-questions-to-ask-yourself-in.html" TargetMode="Externa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8" Type="http://schemas.openxmlformats.org/officeDocument/2006/relationships/hyperlink" Target="https://socialmediatestdrive.org/modules.html" TargetMode="External"/><Relationship Id="rId3" Type="http://schemas.openxmlformats.org/officeDocument/2006/relationships/hyperlink" Target="https://www.commonsensemedia.org/screen-time" TargetMode="External"/><Relationship Id="rId7" Type="http://schemas.openxmlformats.org/officeDocument/2006/relationships/hyperlink" Target="https://www.commonsense.org/education/digital-citizenship/curriculum" TargetMode="External"/><Relationship Id="rId2" Type="http://schemas.openxmlformats.org/officeDocument/2006/relationships/hyperlink" Target="https://www.connectsafely.org/cyberbullying/" TargetMode="External"/><Relationship Id="rId1" Type="http://schemas.openxmlformats.org/officeDocument/2006/relationships/slideLayout" Target="../slideLayouts/slideLayout6.xml"/><Relationship Id="rId6" Type="http://schemas.openxmlformats.org/officeDocument/2006/relationships/hyperlink" Target="https://www.internetmatters.org/resources/social-media-networks-made-for-kids/" TargetMode="External"/><Relationship Id="rId5" Type="http://schemas.openxmlformats.org/officeDocument/2006/relationships/hyperlink" Target="https://www.commonsensemedia.org/social-media" TargetMode="External"/><Relationship Id="rId4" Type="http://schemas.openxmlformats.org/officeDocument/2006/relationships/hyperlink" Target="https://www.safekids.com/tips-for-strong-secure-passwords/" TargetMode="External"/><Relationship Id="rId9" Type="http://schemas.openxmlformats.org/officeDocument/2006/relationships/hyperlink" Target="https://www.digitalpassport.org/evol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cdphp/dnpao/multimedia/infographics/getmoving.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groundreport.com/7-reasons-online-course/" TargetMode="External"/><Relationship Id="rId7" Type="http://schemas.openxmlformats.org/officeDocument/2006/relationships/hyperlink" Target="https://geobrava.wordpress.com/2014/06/03/ott-and-multi-screen-tv-drive-spending-on-video-equipment/" TargetMode="Externa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www.new-educ.com/%D8%A7%D9%84%D8%AA%D8%B9%D9%84%D9%91%D9%85-%D8%A7%D9%84%D8%AA%D8%B4%D8%A7%D8%B1%D9%83%D9%8A-%D8%A7%D9%84%D8%AD%D8%A7%D8%B3%D9%88%D8%A8%D9%8A-%D9%88%D8%A7%D9%84%D8%AA%D9%82%D9%88%D9%8A%D9%85" TargetMode="External"/><Relationship Id="rId4" Type="http://schemas.openxmlformats.org/officeDocument/2006/relationships/image" Target="../media/image10.jpg"/><Relationship Id="rId9" Type="http://schemas.openxmlformats.org/officeDocument/2006/relationships/hyperlink" Target="https://mylittleoneandme-debolina-raja-gupta.blogspot.com/2012/07/changing-trend-of-young-mums-from-mummy.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digitalpassport.org/share-jumper.html" TargetMode="External"/><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MjPpG2e71Ec?feature=oembed" TargetMode="External"/><Relationship Id="rId6" Type="http://schemas.openxmlformats.org/officeDocument/2006/relationships/hyperlink" Target="https://pixabay.com/en/alphabet-x-abc-letter-150787/" TargetMode="External"/><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commons.wikimedia.org/wiki/category:green_check_marks"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click-here-button-png" TargetMode="External"/><Relationship Id="rId7" Type="http://schemas.openxmlformats.org/officeDocument/2006/relationships/hyperlink" Target="http://freetips-and-tricks4u.blogspot.com/p/free-downloads.html" TargetMode="Externa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hyperlink" Target="http://webapps.stackexchange.com/questions/67906/facebook-friend-request-not-received"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hyperlink" Target="https://www.digitalpassport.org/password-protect.html" TargetMode="External"/><Relationship Id="rId2" Type="http://schemas.openxmlformats.org/officeDocument/2006/relationships/hyperlink" Target="https://www.pcsb.org/Page/28085" TargetMode="Externa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pbs.org/wgbh/nova/labs/lab/cyber/"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6ctd75a7_Yw?feature=oembed"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igitalpassport.org/evolve.html"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www.safekids.com/bullying-cyberbullying-resources/" TargetMode="External"/><Relationship Id="rId4" Type="http://schemas.openxmlformats.org/officeDocument/2006/relationships/hyperlink" Target="https://www.commonsensemedia.org/cyberbullying/what-should-i-do-if-my-kid-is-bullied-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75">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77">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97" name="Freeform: Shape 79">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98" name="Freeform: Shape 81">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8" name="Picture 67" descr="A picture containing text, person, child, computer&#10;&#10;Description automatically generated">
            <a:extLst>
              <a:ext uri="{FF2B5EF4-FFF2-40B4-BE49-F238E27FC236}">
                <a16:creationId xmlns:a16="http://schemas.microsoft.com/office/drawing/2014/main" id="{1929051E-59DB-4A82-80CE-0DCDA2AA4B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8075" y="642938"/>
            <a:ext cx="2393950" cy="1574800"/>
          </a:xfrm>
          <a:prstGeom prst="rect">
            <a:avLst/>
          </a:prstGeom>
        </p:spPr>
      </p:pic>
      <p:pic>
        <p:nvPicPr>
          <p:cNvPr id="10" name="Picture 9" descr="A picture containing text, person, child, indoor&#10;&#10;Description automatically generated">
            <a:extLst>
              <a:ext uri="{FF2B5EF4-FFF2-40B4-BE49-F238E27FC236}">
                <a16:creationId xmlns:a16="http://schemas.microsoft.com/office/drawing/2014/main" id="{ADA9FBE4-EFE7-4F11-86B3-E9B97241BA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18075" y="2286000"/>
            <a:ext cx="2393950" cy="1779588"/>
          </a:xfrm>
          <a:prstGeom prst="rect">
            <a:avLst/>
          </a:prstGeom>
        </p:spPr>
      </p:pic>
      <p:pic>
        <p:nvPicPr>
          <p:cNvPr id="59" name="Picture 58" descr="A picture containing text, person, indoor, child&#10;&#10;Description automatically generated">
            <a:extLst>
              <a:ext uri="{FF2B5EF4-FFF2-40B4-BE49-F238E27FC236}">
                <a16:creationId xmlns:a16="http://schemas.microsoft.com/office/drawing/2014/main" id="{AC7FF1F2-42AA-4B90-89B7-D0C4B0EEB24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80288" y="642938"/>
            <a:ext cx="4162425" cy="2017713"/>
          </a:xfrm>
          <a:prstGeom prst="rect">
            <a:avLst/>
          </a:prstGeom>
        </p:spPr>
      </p:pic>
      <p:pic>
        <p:nvPicPr>
          <p:cNvPr id="71" name="Picture 70">
            <a:extLst>
              <a:ext uri="{FF2B5EF4-FFF2-40B4-BE49-F238E27FC236}">
                <a16:creationId xmlns:a16="http://schemas.microsoft.com/office/drawing/2014/main" id="{FC3CEFBC-0CF5-481A-BE2A-5B84570157C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80288" y="2728913"/>
            <a:ext cx="2047875" cy="1336675"/>
          </a:xfrm>
          <a:prstGeom prst="rect">
            <a:avLst/>
          </a:prstGeom>
        </p:spPr>
      </p:pic>
      <p:pic>
        <p:nvPicPr>
          <p:cNvPr id="56" name="Picture 55" descr="A picture containing text, person, table, indoor&#10;&#10;Description automatically generated">
            <a:extLst>
              <a:ext uri="{FF2B5EF4-FFF2-40B4-BE49-F238E27FC236}">
                <a16:creationId xmlns:a16="http://schemas.microsoft.com/office/drawing/2014/main" id="{A35A4174-8D71-42C1-BD87-A27A96DF6CF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494838" y="2728913"/>
            <a:ext cx="2047875" cy="1336675"/>
          </a:xfrm>
          <a:prstGeom prst="rect">
            <a:avLst/>
          </a:prstGeom>
        </p:spPr>
      </p:pic>
      <p:pic>
        <p:nvPicPr>
          <p:cNvPr id="6" name="Picture 5" descr="A picture containing person, indoor, young&#10;&#10;Description automatically generated">
            <a:extLst>
              <a:ext uri="{FF2B5EF4-FFF2-40B4-BE49-F238E27FC236}">
                <a16:creationId xmlns:a16="http://schemas.microsoft.com/office/drawing/2014/main" id="{7176EC05-0C70-4746-BF34-2C1BFD9442F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918075" y="4133850"/>
            <a:ext cx="2798763" cy="2081213"/>
          </a:xfrm>
          <a:prstGeom prst="rect">
            <a:avLst/>
          </a:prstGeom>
        </p:spPr>
      </p:pic>
      <p:pic>
        <p:nvPicPr>
          <p:cNvPr id="62" name="Picture 61" descr="A picture containing text, person, computer&#10;&#10;Description automatically generated">
            <a:extLst>
              <a:ext uri="{FF2B5EF4-FFF2-40B4-BE49-F238E27FC236}">
                <a16:creationId xmlns:a16="http://schemas.microsoft.com/office/drawing/2014/main" id="{0955AA7D-A9C7-4AA4-8D70-658AE47D0308}"/>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785100" y="4133850"/>
            <a:ext cx="3757613" cy="2081213"/>
          </a:xfrm>
          <a:prstGeom prst="rect">
            <a:avLst/>
          </a:prstGeom>
        </p:spPr>
      </p:pic>
      <p:sp>
        <p:nvSpPr>
          <p:cNvPr id="2" name="Title 1">
            <a:extLst>
              <a:ext uri="{FF2B5EF4-FFF2-40B4-BE49-F238E27FC236}">
                <a16:creationId xmlns:a16="http://schemas.microsoft.com/office/drawing/2014/main" id="{BD918728-26B3-4059-AB9C-B03A051C9BE6}"/>
              </a:ext>
            </a:extLst>
          </p:cNvPr>
          <p:cNvSpPr>
            <a:spLocks noGrp="1"/>
          </p:cNvSpPr>
          <p:nvPr>
            <p:ph type="ctrTitle"/>
          </p:nvPr>
        </p:nvSpPr>
        <p:spPr>
          <a:xfrm>
            <a:off x="457201" y="723406"/>
            <a:ext cx="3234018" cy="3826728"/>
          </a:xfrm>
        </p:spPr>
        <p:txBody>
          <a:bodyPr anchor="b">
            <a:normAutofit/>
          </a:bodyPr>
          <a:lstStyle/>
          <a:p>
            <a:r>
              <a:rPr lang="en-US" sz="6400"/>
              <a:t>Keeping Kids Safe Online</a:t>
            </a:r>
          </a:p>
        </p:txBody>
      </p:sp>
      <p:sp>
        <p:nvSpPr>
          <p:cNvPr id="3" name="Subtitle 2">
            <a:extLst>
              <a:ext uri="{FF2B5EF4-FFF2-40B4-BE49-F238E27FC236}">
                <a16:creationId xmlns:a16="http://schemas.microsoft.com/office/drawing/2014/main" id="{850F0AFD-C161-4BCD-88B6-6BEC6C2ED360}"/>
              </a:ext>
            </a:extLst>
          </p:cNvPr>
          <p:cNvSpPr>
            <a:spLocks noGrp="1"/>
          </p:cNvSpPr>
          <p:nvPr>
            <p:ph type="subTitle" idx="1"/>
          </p:nvPr>
        </p:nvSpPr>
        <p:spPr>
          <a:xfrm>
            <a:off x="458454" y="4778734"/>
            <a:ext cx="3220917" cy="1452160"/>
          </a:xfrm>
        </p:spPr>
        <p:txBody>
          <a:bodyPr anchor="t">
            <a:normAutofit/>
          </a:bodyPr>
          <a:lstStyle/>
          <a:p>
            <a:r>
              <a:rPr lang="en-US" sz="2000" b="1">
                <a:solidFill>
                  <a:schemeClr val="tx1">
                    <a:alpha val="60000"/>
                  </a:schemeClr>
                </a:solidFill>
              </a:rPr>
              <a:t>Presented by: </a:t>
            </a:r>
          </a:p>
          <a:p>
            <a:r>
              <a:rPr lang="en-US" sz="2000">
                <a:solidFill>
                  <a:schemeClr val="tx1">
                    <a:alpha val="60000"/>
                  </a:schemeClr>
                </a:solidFill>
              </a:rPr>
              <a:t>PCS Digital Learning</a:t>
            </a:r>
          </a:p>
        </p:txBody>
      </p:sp>
    </p:spTree>
    <p:extLst>
      <p:ext uri="{BB962C8B-B14F-4D97-AF65-F5344CB8AC3E}">
        <p14:creationId xmlns:p14="http://schemas.microsoft.com/office/powerpoint/2010/main" val="61578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28DE-95E0-4486-8E90-C582F1F942D6}"/>
              </a:ext>
            </a:extLst>
          </p:cNvPr>
          <p:cNvSpPr>
            <a:spLocks noGrp="1"/>
          </p:cNvSpPr>
          <p:nvPr>
            <p:ph type="title"/>
          </p:nvPr>
        </p:nvSpPr>
        <p:spPr>
          <a:xfrm>
            <a:off x="686906" y="286103"/>
            <a:ext cx="4140200" cy="1325563"/>
          </a:xfrm>
        </p:spPr>
        <p:txBody>
          <a:bodyPr/>
          <a:lstStyle/>
          <a:p>
            <a:r>
              <a:rPr lang="en-US" dirty="0"/>
              <a:t>Online Predators</a:t>
            </a:r>
          </a:p>
        </p:txBody>
      </p:sp>
      <p:sp>
        <p:nvSpPr>
          <p:cNvPr id="3" name="Content Placeholder 2">
            <a:extLst>
              <a:ext uri="{FF2B5EF4-FFF2-40B4-BE49-F238E27FC236}">
                <a16:creationId xmlns:a16="http://schemas.microsoft.com/office/drawing/2014/main" id="{9CC7EF31-2ECC-4591-821B-F216C00975A2}"/>
              </a:ext>
            </a:extLst>
          </p:cNvPr>
          <p:cNvSpPr>
            <a:spLocks noGrp="1"/>
          </p:cNvSpPr>
          <p:nvPr>
            <p:ph sz="half" idx="1"/>
          </p:nvPr>
        </p:nvSpPr>
        <p:spPr>
          <a:xfrm>
            <a:off x="838200" y="1611666"/>
            <a:ext cx="6278217" cy="4881208"/>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The Internet is much more anonymous than the real world. People can hide their identities or even pretend to be someone they're not. This can sometimes present a real danger to children and teens who are online.</a:t>
            </a: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Choose appropriate, modest screen names and photos</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Use caution when sharing personal/private details/photos</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Remember you don’t always know the person behind the screen</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Stay safe and NEVER agree to meet online acquaintances, face to face</a:t>
            </a:r>
          </a:p>
          <a:p>
            <a:pPr>
              <a:buFont typeface="Wingdings" panose="05000000000000000000" pitchFamily="2" charset="2"/>
              <a:buChar char="ü"/>
            </a:pPr>
            <a:r>
              <a:rPr lang="en-US" sz="2000" dirty="0">
                <a:latin typeface="Calibri" panose="020F0502020204030204" pitchFamily="34" charset="0"/>
                <a:cs typeface="Calibri" panose="020F0502020204030204" pitchFamily="34" charset="0"/>
              </a:rPr>
              <a:t>Find a trusted adult if you encounter any problems</a:t>
            </a: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hlinkClick r:id="rId2"/>
              </a:rPr>
              <a:t>Click Here for the Full Article</a:t>
            </a:r>
            <a:endParaRPr lang="en-US" sz="20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B975D28-9797-4F3F-9AEE-12FBF77F544C}"/>
              </a:ext>
            </a:extLst>
          </p:cNvPr>
          <p:cNvSpPr/>
          <p:nvPr/>
        </p:nvSpPr>
        <p:spPr>
          <a:xfrm>
            <a:off x="8614651" y="365125"/>
            <a:ext cx="2397964" cy="369332"/>
          </a:xfrm>
          <a:prstGeom prst="rect">
            <a:avLst/>
          </a:prstGeom>
        </p:spPr>
        <p:txBody>
          <a:bodyPr wrap="none">
            <a:spAutoFit/>
          </a:bodyPr>
          <a:lstStyle/>
          <a:p>
            <a:r>
              <a:rPr lang="en-US" dirty="0">
                <a:hlinkClick r:id="rId3"/>
              </a:rPr>
              <a:t>Click here to download</a:t>
            </a:r>
            <a:endParaRPr lang="en-US" dirty="0"/>
          </a:p>
        </p:txBody>
      </p:sp>
      <p:pic>
        <p:nvPicPr>
          <p:cNvPr id="5" name="Picture 4">
            <a:extLst>
              <a:ext uri="{FF2B5EF4-FFF2-40B4-BE49-F238E27FC236}">
                <a16:creationId xmlns:a16="http://schemas.microsoft.com/office/drawing/2014/main" id="{0D68E9D3-DFE4-414C-8801-F8D2AA60C5EC}"/>
              </a:ext>
            </a:extLst>
          </p:cNvPr>
          <p:cNvPicPr>
            <a:picLocks noChangeAspect="1"/>
          </p:cNvPicPr>
          <p:nvPr/>
        </p:nvPicPr>
        <p:blipFill>
          <a:blip r:embed="rId4"/>
          <a:stretch>
            <a:fillRect/>
          </a:stretch>
        </p:blipFill>
        <p:spPr>
          <a:xfrm>
            <a:off x="8031567" y="1127019"/>
            <a:ext cx="3564131" cy="5065818"/>
          </a:xfrm>
          <a:prstGeom prst="rect">
            <a:avLst/>
          </a:prstGeom>
          <a:ln w="57150">
            <a:solidFill>
              <a:schemeClr val="tx1"/>
            </a:solidFill>
          </a:ln>
        </p:spPr>
      </p:pic>
    </p:spTree>
    <p:extLst>
      <p:ext uri="{BB962C8B-B14F-4D97-AF65-F5344CB8AC3E}">
        <p14:creationId xmlns:p14="http://schemas.microsoft.com/office/powerpoint/2010/main" val="401667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9324-3A07-4061-B469-CBA080CCC8B2}"/>
              </a:ext>
            </a:extLst>
          </p:cNvPr>
          <p:cNvSpPr>
            <a:spLocks noGrp="1"/>
          </p:cNvSpPr>
          <p:nvPr>
            <p:ph type="title"/>
          </p:nvPr>
        </p:nvSpPr>
        <p:spPr>
          <a:xfrm>
            <a:off x="537471" y="268290"/>
            <a:ext cx="3101622" cy="1325563"/>
          </a:xfrm>
        </p:spPr>
        <p:txBody>
          <a:bodyPr/>
          <a:lstStyle/>
          <a:p>
            <a:r>
              <a:rPr lang="en-US" dirty="0"/>
              <a:t>Social Media</a:t>
            </a:r>
          </a:p>
        </p:txBody>
      </p:sp>
      <p:sp>
        <p:nvSpPr>
          <p:cNvPr id="4" name="TextBox 3">
            <a:extLst>
              <a:ext uri="{FF2B5EF4-FFF2-40B4-BE49-F238E27FC236}">
                <a16:creationId xmlns:a16="http://schemas.microsoft.com/office/drawing/2014/main" id="{DC0BD263-E22C-4006-B8FB-9579A1CADC67}"/>
              </a:ext>
            </a:extLst>
          </p:cNvPr>
          <p:cNvSpPr txBox="1"/>
          <p:nvPr/>
        </p:nvSpPr>
        <p:spPr>
          <a:xfrm>
            <a:off x="537471" y="1355730"/>
            <a:ext cx="6036733" cy="255454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GOOD</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Stay in touch with friends/family &amp; connect to others</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Keep memories alive</a:t>
            </a:r>
          </a:p>
          <a:p>
            <a:pPr marL="285750" indent="-285750">
              <a:buBlip>
                <a:blip r:embed="rId2">
                  <a:extLst>
                    <a:ext uri="{837473B0-CC2E-450A-ABE3-18F120FF3D39}">
                      <a1611:picAttrSrcUrl xmlns:a1611="http://schemas.microsoft.com/office/drawing/2016/11/main" r:id="rId3"/>
                    </a:ext>
                  </a:extLst>
                </a:blip>
              </a:buBlip>
            </a:pPr>
            <a:r>
              <a:rPr lang="en-US" sz="2000" dirty="0">
                <a:latin typeface="Calibri" panose="020F0502020204030204" pitchFamily="34" charset="0"/>
                <a:cs typeface="Calibri" panose="020F0502020204030204" pitchFamily="34" charset="0"/>
              </a:rPr>
              <a:t>Teach others &amp; share new ideas</a:t>
            </a:r>
          </a:p>
          <a:p>
            <a:r>
              <a:rPr lang="en-US" sz="2000" dirty="0">
                <a:latin typeface="Calibri" panose="020F0502020204030204" pitchFamily="34" charset="0"/>
                <a:cs typeface="Calibri" panose="020F0502020204030204" pitchFamily="34" charset="0"/>
              </a:rPr>
              <a:t>BAD</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Provides a forum to overshare private information</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Can lead to cyberbullying </a:t>
            </a:r>
          </a:p>
          <a:p>
            <a:pPr marL="285750" indent="-285750">
              <a:buBlip>
                <a:blip r:embed="rId4">
                  <a:extLst>
                    <a:ext uri="{837473B0-CC2E-450A-ABE3-18F120FF3D39}">
                      <a1611:picAttrSrcUrl xmlns:a1611="http://schemas.microsoft.com/office/drawing/2016/11/main" r:id="rId5"/>
                    </a:ext>
                  </a:extLst>
                </a:blip>
              </a:buBlip>
            </a:pPr>
            <a:r>
              <a:rPr lang="en-US" sz="2000" dirty="0">
                <a:latin typeface="Calibri" panose="020F0502020204030204" pitchFamily="34" charset="0"/>
                <a:cs typeface="Calibri" panose="020F0502020204030204" pitchFamily="34" charset="0"/>
              </a:rPr>
              <a:t>Can make your child vulnerable to online predators</a:t>
            </a:r>
          </a:p>
        </p:txBody>
      </p:sp>
      <p:sp>
        <p:nvSpPr>
          <p:cNvPr id="5" name="Rectangle 4">
            <a:extLst>
              <a:ext uri="{FF2B5EF4-FFF2-40B4-BE49-F238E27FC236}">
                <a16:creationId xmlns:a16="http://schemas.microsoft.com/office/drawing/2014/main" id="{DF391246-7B29-47CA-B096-16EC95937527}"/>
              </a:ext>
            </a:extLst>
          </p:cNvPr>
          <p:cNvSpPr/>
          <p:nvPr/>
        </p:nvSpPr>
        <p:spPr>
          <a:xfrm>
            <a:off x="1835904" y="4317867"/>
            <a:ext cx="4447453" cy="2154436"/>
          </a:xfrm>
          <a:prstGeom prst="rect">
            <a:avLst/>
          </a:prstGeom>
          <a:ln w="38100">
            <a:solidFill>
              <a:schemeClr val="tx1"/>
            </a:solidFill>
          </a:ln>
        </p:spPr>
        <p:txBody>
          <a:bodyPr wrap="square">
            <a:spAutoFit/>
          </a:bodyPr>
          <a:lstStyle/>
          <a:p>
            <a:pPr algn="ctr"/>
            <a:r>
              <a:rPr lang="en-US" sz="1600" b="1" u="sng" dirty="0">
                <a:solidFill>
                  <a:srgbClr val="0070C0"/>
                </a:solidFill>
                <a:latin typeface="Calibri" panose="020F0502020204030204" pitchFamily="34" charset="0"/>
                <a:cs typeface="Calibri" panose="020F0502020204030204" pitchFamily="34" charset="0"/>
              </a:rPr>
              <a:t>SOCIAL MEDIA SIMULATION</a:t>
            </a:r>
          </a:p>
          <a:p>
            <a:r>
              <a:rPr lang="en-US" sz="1400" b="1" dirty="0"/>
              <a:t>Practice digital literacy skills in a social media simulation</a:t>
            </a:r>
          </a:p>
          <a:p>
            <a:r>
              <a:rPr lang="en-US" sz="1400" dirty="0" err="1">
                <a:solidFill>
                  <a:srgbClr val="3A3A3A"/>
                </a:solidFill>
                <a:cs typeface="Calibri" panose="020F0502020204030204" pitchFamily="34" charset="0"/>
              </a:rPr>
              <a:t>TestDrive</a:t>
            </a:r>
            <a:r>
              <a:rPr lang="en-US" sz="1400" dirty="0">
                <a:solidFill>
                  <a:srgbClr val="3A3A3A"/>
                </a:solidFill>
                <a:cs typeface="Calibri" panose="020F0502020204030204" pitchFamily="34" charset="0"/>
              </a:rPr>
              <a:t> is designed for upper elementary school.</a:t>
            </a:r>
          </a:p>
          <a:p>
            <a:r>
              <a:rPr lang="en-US" sz="1400" dirty="0">
                <a:solidFill>
                  <a:srgbClr val="3A3A3A"/>
                </a:solidFill>
                <a:cs typeface="Calibri" panose="020F0502020204030204" pitchFamily="34" charset="0"/>
              </a:rPr>
              <a:t>It </a:t>
            </a:r>
            <a:r>
              <a:rPr lang="en-US" sz="1400" dirty="0"/>
              <a:t>provides a simulated experience of realistic digital dilemmas and scenarios, along with key concepts and strategies for navigating them.</a:t>
            </a:r>
          </a:p>
          <a:p>
            <a:r>
              <a:rPr lang="en-US" sz="1400" dirty="0">
                <a:solidFill>
                  <a:srgbClr val="3A3A3A"/>
                </a:solidFill>
                <a:cs typeface="Calibri" panose="020F0502020204030204" pitchFamily="34" charset="0"/>
              </a:rPr>
              <a:t>Try it here:</a:t>
            </a:r>
            <a:r>
              <a:rPr lang="en-US" sz="1600" dirty="0">
                <a:solidFill>
                  <a:srgbClr val="3A3A3A"/>
                </a:solidFill>
                <a:latin typeface="Calibri" panose="020F0502020204030204" pitchFamily="34" charset="0"/>
                <a:cs typeface="Calibri" panose="020F0502020204030204" pitchFamily="34" charset="0"/>
              </a:rPr>
              <a:t> </a:t>
            </a:r>
            <a:r>
              <a:rPr lang="en-US" sz="1600" dirty="0">
                <a:solidFill>
                  <a:srgbClr val="3A3A3A"/>
                </a:solidFill>
                <a:latin typeface="Calibri" panose="020F0502020204030204" pitchFamily="34" charset="0"/>
                <a:cs typeface="Calibri" panose="020F0502020204030204" pitchFamily="34" charset="0"/>
                <a:hlinkClick r:id="rId6"/>
              </a:rPr>
              <a:t>https://socialmediatestdrive.org/modules.html</a:t>
            </a:r>
            <a:endParaRPr lang="en-US" sz="1600" dirty="0">
              <a:solidFill>
                <a:srgbClr val="3A3A3A"/>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4085070-0F1C-41D8-A8DC-28E08767C13B}"/>
              </a:ext>
            </a:extLst>
          </p:cNvPr>
          <p:cNvPicPr>
            <a:picLocks noChangeAspect="1"/>
          </p:cNvPicPr>
          <p:nvPr/>
        </p:nvPicPr>
        <p:blipFill>
          <a:blip r:embed="rId7"/>
          <a:stretch>
            <a:fillRect/>
          </a:stretch>
        </p:blipFill>
        <p:spPr>
          <a:xfrm>
            <a:off x="7006359" y="741886"/>
            <a:ext cx="4447453" cy="5374227"/>
          </a:xfrm>
          <a:prstGeom prst="rect">
            <a:avLst/>
          </a:prstGeom>
          <a:ln w="76200">
            <a:solidFill>
              <a:schemeClr val="tx1"/>
            </a:solidFill>
          </a:ln>
        </p:spPr>
      </p:pic>
      <p:pic>
        <p:nvPicPr>
          <p:cNvPr id="11" name="Picture 10">
            <a:extLst>
              <a:ext uri="{FF2B5EF4-FFF2-40B4-BE49-F238E27FC236}">
                <a16:creationId xmlns:a16="http://schemas.microsoft.com/office/drawing/2014/main" id="{1FCA8B19-988B-4EF3-8B7D-5326D558D5CD}"/>
              </a:ext>
            </a:extLst>
          </p:cNvPr>
          <p:cNvPicPr>
            <a:picLocks noChangeAspect="1"/>
          </p:cNvPicPr>
          <p:nvPr/>
        </p:nvPicPr>
        <p:blipFill rotWithShape="1">
          <a:blip r:embed="rId8"/>
          <a:srcRect b="8455"/>
          <a:stretch/>
        </p:blipFill>
        <p:spPr>
          <a:xfrm>
            <a:off x="495115" y="4508439"/>
            <a:ext cx="1235573" cy="1201792"/>
          </a:xfrm>
          <a:prstGeom prst="rect">
            <a:avLst/>
          </a:prstGeom>
        </p:spPr>
      </p:pic>
    </p:spTree>
    <p:extLst>
      <p:ext uri="{BB962C8B-B14F-4D97-AF65-F5344CB8AC3E}">
        <p14:creationId xmlns:p14="http://schemas.microsoft.com/office/powerpoint/2010/main" val="384194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4776-4121-485D-83C1-456B005E0E55}"/>
              </a:ext>
            </a:extLst>
          </p:cNvPr>
          <p:cNvSpPr>
            <a:spLocks noGrp="1"/>
          </p:cNvSpPr>
          <p:nvPr>
            <p:ph type="title"/>
          </p:nvPr>
        </p:nvSpPr>
        <p:spPr>
          <a:xfrm>
            <a:off x="403971" y="215620"/>
            <a:ext cx="5257800" cy="1325563"/>
          </a:xfrm>
        </p:spPr>
        <p:txBody>
          <a:bodyPr/>
          <a:lstStyle/>
          <a:p>
            <a:r>
              <a:rPr lang="en-US" dirty="0"/>
              <a:t>Monitoring Your Child</a:t>
            </a:r>
          </a:p>
        </p:txBody>
      </p:sp>
      <p:sp>
        <p:nvSpPr>
          <p:cNvPr id="3" name="Content Placeholder 2">
            <a:extLst>
              <a:ext uri="{FF2B5EF4-FFF2-40B4-BE49-F238E27FC236}">
                <a16:creationId xmlns:a16="http://schemas.microsoft.com/office/drawing/2014/main" id="{CFCDA542-584A-4718-83EC-F3D63DFB894E}"/>
              </a:ext>
            </a:extLst>
          </p:cNvPr>
          <p:cNvSpPr>
            <a:spLocks noGrp="1"/>
          </p:cNvSpPr>
          <p:nvPr>
            <p:ph idx="1"/>
          </p:nvPr>
        </p:nvSpPr>
        <p:spPr>
          <a:xfrm>
            <a:off x="499280" y="1285272"/>
            <a:ext cx="6030951" cy="3294969"/>
          </a:xfrm>
        </p:spPr>
        <p:txBody>
          <a:bodyPr>
            <a:normAutofit lnSpcReduction="10000"/>
          </a:bodyPr>
          <a:lstStyle/>
          <a:p>
            <a:pPr marL="0" indent="0">
              <a:buNone/>
            </a:pPr>
            <a:r>
              <a:rPr lang="en-US" sz="2000" dirty="0">
                <a:latin typeface="Calibri" panose="020F0502020204030204" pitchFamily="34" charset="0"/>
                <a:cs typeface="Calibri" panose="020F0502020204030204" pitchFamily="34" charset="0"/>
              </a:rPr>
              <a:t>Ultimately it is a family decision on how you will monitor your child’s online activities. </a:t>
            </a:r>
          </a:p>
          <a:p>
            <a:pPr marL="0" indent="0">
              <a:buNone/>
            </a:pPr>
            <a:r>
              <a:rPr lang="en-US" sz="2000" dirty="0">
                <a:latin typeface="Calibri" panose="020F0502020204030204" pitchFamily="34" charset="0"/>
                <a:cs typeface="Calibri" panose="020F0502020204030204" pitchFamily="34" charset="0"/>
              </a:rPr>
              <a:t>Here are some tips: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Use the apps they are using</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Research popular apps or </a:t>
            </a:r>
            <a:r>
              <a:rPr lang="en-US" sz="2000" dirty="0">
                <a:latin typeface="Calibri" panose="020F0502020204030204" pitchFamily="34" charset="0"/>
                <a:cs typeface="Calibri" panose="020F0502020204030204" pitchFamily="34" charset="0"/>
                <a:hlinkClick r:id="rId2"/>
              </a:rPr>
              <a:t>check common sense      media</a:t>
            </a:r>
            <a:r>
              <a:rPr lang="en-US" sz="2000" dirty="0">
                <a:latin typeface="Calibri" panose="020F0502020204030204" pitchFamily="34" charset="0"/>
                <a:cs typeface="Calibri" panose="020F0502020204030204" pitchFamily="34" charset="0"/>
              </a:rPr>
              <a:t> for age suggestions and reviews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Talk regularly to your child about online safety</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Set internet rules and regulations</a:t>
            </a:r>
          </a:p>
          <a:p>
            <a:pPr>
              <a:buFont typeface="Wingdings" panose="05000000000000000000" pitchFamily="2" charset="2"/>
              <a:buChar char="Ø"/>
            </a:pPr>
            <a:r>
              <a:rPr lang="en-US" sz="2000" dirty="0">
                <a:latin typeface="Calibri" panose="020F0502020204030204" pitchFamily="34" charset="0"/>
                <a:cs typeface="Calibri" panose="020F0502020204030204" pitchFamily="34" charset="0"/>
              </a:rPr>
              <a:t> Monitor by age, maturity, and use parental controls</a:t>
            </a:r>
          </a:p>
        </p:txBody>
      </p:sp>
      <p:sp>
        <p:nvSpPr>
          <p:cNvPr id="4" name="Rectangle 3">
            <a:extLst>
              <a:ext uri="{FF2B5EF4-FFF2-40B4-BE49-F238E27FC236}">
                <a16:creationId xmlns:a16="http://schemas.microsoft.com/office/drawing/2014/main" id="{CB1FB868-13FD-4B04-8720-471A4414561E}"/>
              </a:ext>
            </a:extLst>
          </p:cNvPr>
          <p:cNvSpPr/>
          <p:nvPr/>
        </p:nvSpPr>
        <p:spPr>
          <a:xfrm>
            <a:off x="1272428" y="4518239"/>
            <a:ext cx="4389343" cy="369332"/>
          </a:xfrm>
          <a:prstGeom prst="rect">
            <a:avLst/>
          </a:prstGeom>
        </p:spPr>
        <p:txBody>
          <a:bodyPr wrap="none">
            <a:spAutoFit/>
          </a:bodyPr>
          <a:lstStyle/>
          <a:p>
            <a:r>
              <a:rPr lang="en-US" dirty="0">
                <a:hlinkClick r:id="rId3"/>
              </a:rPr>
              <a:t>5 tips to monitor your child’s online activities</a:t>
            </a:r>
            <a:endParaRPr lang="en-US" dirty="0"/>
          </a:p>
        </p:txBody>
      </p:sp>
      <p:pic>
        <p:nvPicPr>
          <p:cNvPr id="5" name="Picture 4">
            <a:hlinkClick r:id="rId3"/>
            <a:extLst>
              <a:ext uri="{FF2B5EF4-FFF2-40B4-BE49-F238E27FC236}">
                <a16:creationId xmlns:a16="http://schemas.microsoft.com/office/drawing/2014/main" id="{3BD56064-BC46-4528-B37F-C0DB421008D5}"/>
              </a:ext>
            </a:extLst>
          </p:cNvPr>
          <p:cNvPicPr>
            <a:picLocks noChangeAspect="1"/>
          </p:cNvPicPr>
          <p:nvPr/>
        </p:nvPicPr>
        <p:blipFill>
          <a:blip r:embed="rId4"/>
          <a:stretch>
            <a:fillRect/>
          </a:stretch>
        </p:blipFill>
        <p:spPr>
          <a:xfrm>
            <a:off x="2204866" y="4951067"/>
            <a:ext cx="2066050" cy="1729578"/>
          </a:xfrm>
          <a:prstGeom prst="rect">
            <a:avLst/>
          </a:prstGeom>
        </p:spPr>
      </p:pic>
      <p:pic>
        <p:nvPicPr>
          <p:cNvPr id="7" name="Picture 6">
            <a:extLst>
              <a:ext uri="{FF2B5EF4-FFF2-40B4-BE49-F238E27FC236}">
                <a16:creationId xmlns:a16="http://schemas.microsoft.com/office/drawing/2014/main" id="{005CC306-16FF-48FF-9CB2-C0D025DEF559}"/>
              </a:ext>
            </a:extLst>
          </p:cNvPr>
          <p:cNvPicPr>
            <a:picLocks noChangeAspect="1"/>
          </p:cNvPicPr>
          <p:nvPr/>
        </p:nvPicPr>
        <p:blipFill>
          <a:blip r:embed="rId5"/>
          <a:stretch>
            <a:fillRect/>
          </a:stretch>
        </p:blipFill>
        <p:spPr>
          <a:xfrm>
            <a:off x="7527088" y="5096717"/>
            <a:ext cx="1461673" cy="1170503"/>
          </a:xfrm>
          <a:prstGeom prst="rect">
            <a:avLst/>
          </a:prstGeom>
        </p:spPr>
      </p:pic>
      <p:pic>
        <p:nvPicPr>
          <p:cNvPr id="8" name="Picture 7">
            <a:extLst>
              <a:ext uri="{FF2B5EF4-FFF2-40B4-BE49-F238E27FC236}">
                <a16:creationId xmlns:a16="http://schemas.microsoft.com/office/drawing/2014/main" id="{A85657F8-8E12-45BC-B9F1-4D469C6EE30F}"/>
              </a:ext>
            </a:extLst>
          </p:cNvPr>
          <p:cNvPicPr>
            <a:picLocks noChangeAspect="1"/>
          </p:cNvPicPr>
          <p:nvPr/>
        </p:nvPicPr>
        <p:blipFill>
          <a:blip r:embed="rId6"/>
          <a:stretch>
            <a:fillRect/>
          </a:stretch>
        </p:blipFill>
        <p:spPr>
          <a:xfrm>
            <a:off x="9205289" y="4469135"/>
            <a:ext cx="1962446" cy="1664862"/>
          </a:xfrm>
          <a:prstGeom prst="rect">
            <a:avLst/>
          </a:prstGeom>
        </p:spPr>
      </p:pic>
      <p:pic>
        <p:nvPicPr>
          <p:cNvPr id="9" name="Picture 8">
            <a:extLst>
              <a:ext uri="{FF2B5EF4-FFF2-40B4-BE49-F238E27FC236}">
                <a16:creationId xmlns:a16="http://schemas.microsoft.com/office/drawing/2014/main" id="{0DD857FD-2B09-4557-994A-C11DF885EA19}"/>
              </a:ext>
            </a:extLst>
          </p:cNvPr>
          <p:cNvPicPr>
            <a:picLocks noChangeAspect="1"/>
          </p:cNvPicPr>
          <p:nvPr/>
        </p:nvPicPr>
        <p:blipFill>
          <a:blip r:embed="rId7"/>
          <a:stretch>
            <a:fillRect/>
          </a:stretch>
        </p:blipFill>
        <p:spPr>
          <a:xfrm>
            <a:off x="9205289" y="5570489"/>
            <a:ext cx="1812625" cy="1015070"/>
          </a:xfrm>
          <a:prstGeom prst="rect">
            <a:avLst/>
          </a:prstGeom>
        </p:spPr>
      </p:pic>
      <p:sp>
        <p:nvSpPr>
          <p:cNvPr id="6" name="Rectangle 5">
            <a:extLst>
              <a:ext uri="{FF2B5EF4-FFF2-40B4-BE49-F238E27FC236}">
                <a16:creationId xmlns:a16="http://schemas.microsoft.com/office/drawing/2014/main" id="{A60D8EFC-6267-4323-BB78-6E3FF7B94521}"/>
              </a:ext>
            </a:extLst>
          </p:cNvPr>
          <p:cNvSpPr/>
          <p:nvPr/>
        </p:nvSpPr>
        <p:spPr>
          <a:xfrm>
            <a:off x="7527088" y="1840583"/>
            <a:ext cx="3985493" cy="286232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There are many apps and services out there that allow you to monitor your child’s use of social media and phone use in general. We are not endorsing any specific product but here are a few and their approx. cost to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8"/>
              </a:rPr>
              <a:t>Bark</a:t>
            </a:r>
            <a:r>
              <a:rPr lang="en-US" dirty="0">
                <a:latin typeface="Calibri" panose="020F0502020204030204" pitchFamily="34" charset="0"/>
                <a:cs typeface="Calibri" panose="020F0502020204030204" pitchFamily="34" charset="0"/>
              </a:rPr>
              <a:t>: Cost $14 per month or $99 a year</a:t>
            </a:r>
          </a:p>
          <a:p>
            <a:r>
              <a:rPr lang="en-US" dirty="0" err="1">
                <a:latin typeface="Calibri" panose="020F0502020204030204" pitchFamily="34" charset="0"/>
                <a:cs typeface="Calibri" panose="020F0502020204030204" pitchFamily="34" charset="0"/>
                <a:hlinkClick r:id="rId9"/>
              </a:rPr>
              <a:t>Qustodio</a:t>
            </a:r>
            <a:r>
              <a:rPr lang="en-US" dirty="0">
                <a:latin typeface="Calibri" panose="020F0502020204030204" pitchFamily="34" charset="0"/>
                <a:cs typeface="Calibri" panose="020F0502020204030204" pitchFamily="34" charset="0"/>
              </a:rPr>
              <a:t>: Cost from $55 to $138 a year</a:t>
            </a:r>
          </a:p>
          <a:p>
            <a:r>
              <a:rPr lang="en-US" dirty="0">
                <a:latin typeface="Calibri" panose="020F0502020204030204" pitchFamily="34" charset="0"/>
                <a:cs typeface="Calibri" panose="020F0502020204030204" pitchFamily="34" charset="0"/>
                <a:hlinkClick r:id="rId9"/>
              </a:rPr>
              <a:t>Net Nanny</a:t>
            </a:r>
            <a:r>
              <a:rPr lang="en-US" dirty="0">
                <a:latin typeface="Calibri" panose="020F0502020204030204" pitchFamily="34" charset="0"/>
                <a:cs typeface="Calibri" panose="020F0502020204030204" pitchFamily="34" charset="0"/>
              </a:rPr>
              <a:t>:  Cost $30 to $80 a year</a:t>
            </a:r>
          </a:p>
        </p:txBody>
      </p:sp>
    </p:spTree>
    <p:extLst>
      <p:ext uri="{BB962C8B-B14F-4D97-AF65-F5344CB8AC3E}">
        <p14:creationId xmlns:p14="http://schemas.microsoft.com/office/powerpoint/2010/main" val="150516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7FC4-0487-4CA9-8F9A-9B377BEB79C5}"/>
              </a:ext>
            </a:extLst>
          </p:cNvPr>
          <p:cNvSpPr>
            <a:spLocks noGrp="1"/>
          </p:cNvSpPr>
          <p:nvPr>
            <p:ph type="title"/>
          </p:nvPr>
        </p:nvSpPr>
        <p:spPr>
          <a:xfrm>
            <a:off x="529855" y="337136"/>
            <a:ext cx="3836831" cy="1325563"/>
          </a:xfrm>
        </p:spPr>
        <p:txBody>
          <a:bodyPr/>
          <a:lstStyle/>
          <a:p>
            <a:r>
              <a:rPr lang="en-US" dirty="0"/>
              <a:t>Communication</a:t>
            </a:r>
          </a:p>
        </p:txBody>
      </p:sp>
      <p:sp>
        <p:nvSpPr>
          <p:cNvPr id="3" name="Content Placeholder 2">
            <a:extLst>
              <a:ext uri="{FF2B5EF4-FFF2-40B4-BE49-F238E27FC236}">
                <a16:creationId xmlns:a16="http://schemas.microsoft.com/office/drawing/2014/main" id="{84AEDB27-45BA-439F-A13D-C4AE0C4D4641}"/>
              </a:ext>
            </a:extLst>
          </p:cNvPr>
          <p:cNvSpPr>
            <a:spLocks noGrp="1"/>
          </p:cNvSpPr>
          <p:nvPr>
            <p:ph idx="1"/>
          </p:nvPr>
        </p:nvSpPr>
        <p:spPr>
          <a:xfrm>
            <a:off x="748048" y="1294864"/>
            <a:ext cx="5852361" cy="735672"/>
          </a:xfrm>
        </p:spPr>
        <p:txBody>
          <a:bodyPr>
            <a:normAutofit/>
          </a:bodyPr>
          <a:lstStyle/>
          <a:p>
            <a:pPr marL="0" indent="0">
              <a:buNone/>
            </a:pPr>
            <a:r>
              <a:rPr lang="en-US" sz="2000" dirty="0"/>
              <a:t>One of the best things you can do to help keep your child safe online is to communicate with them.  </a:t>
            </a:r>
          </a:p>
        </p:txBody>
      </p:sp>
      <p:pic>
        <p:nvPicPr>
          <p:cNvPr id="5" name="Picture 4" descr="A picture containing person, outdoor&#10;&#10;Description automatically generated">
            <a:extLst>
              <a:ext uri="{FF2B5EF4-FFF2-40B4-BE49-F238E27FC236}">
                <a16:creationId xmlns:a16="http://schemas.microsoft.com/office/drawing/2014/main" id="{466D6887-1EAE-46FB-BA33-13B74F2342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00777" y="4578610"/>
            <a:ext cx="2742237" cy="2014742"/>
          </a:xfrm>
          <a:prstGeom prst="rect">
            <a:avLst/>
          </a:prstGeom>
        </p:spPr>
      </p:pic>
      <p:pic>
        <p:nvPicPr>
          <p:cNvPr id="8" name="Picture 7">
            <a:extLst>
              <a:ext uri="{FF2B5EF4-FFF2-40B4-BE49-F238E27FC236}">
                <a16:creationId xmlns:a16="http://schemas.microsoft.com/office/drawing/2014/main" id="{E42269C0-7E4C-4D81-BA01-946B02391CC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333" r="32144" b="6666"/>
          <a:stretch/>
        </p:blipFill>
        <p:spPr>
          <a:xfrm>
            <a:off x="9191221" y="4578607"/>
            <a:ext cx="2529669" cy="2014743"/>
          </a:xfrm>
          <a:prstGeom prst="rect">
            <a:avLst/>
          </a:prstGeom>
        </p:spPr>
      </p:pic>
      <p:pic>
        <p:nvPicPr>
          <p:cNvPr id="11" name="Picture 10" descr="A picture containing text, computer&#10;&#10;Description automatically generated">
            <a:extLst>
              <a:ext uri="{FF2B5EF4-FFF2-40B4-BE49-F238E27FC236}">
                <a16:creationId xmlns:a16="http://schemas.microsoft.com/office/drawing/2014/main" id="{E3084A78-7A83-4237-8358-7EE6980F685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43013" y="4578609"/>
            <a:ext cx="3448209" cy="2014742"/>
          </a:xfrm>
          <a:prstGeom prst="rect">
            <a:avLst/>
          </a:prstGeom>
        </p:spPr>
      </p:pic>
      <p:pic>
        <p:nvPicPr>
          <p:cNvPr id="14" name="Picture 13">
            <a:extLst>
              <a:ext uri="{FF2B5EF4-FFF2-40B4-BE49-F238E27FC236}">
                <a16:creationId xmlns:a16="http://schemas.microsoft.com/office/drawing/2014/main" id="{A12A00E8-19F3-42E5-93BF-90E28F5E4A6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1108" y="4578611"/>
            <a:ext cx="2529669" cy="2014742"/>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5E10ED2C-CB72-4EDC-9DE7-AEF804F95B4E}"/>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779679" y="1792617"/>
            <a:ext cx="2823083" cy="1994978"/>
          </a:xfrm>
          <a:prstGeom prst="rect">
            <a:avLst/>
          </a:prstGeom>
        </p:spPr>
      </p:pic>
      <p:sp>
        <p:nvSpPr>
          <p:cNvPr id="9" name="Rectangle 8">
            <a:extLst>
              <a:ext uri="{FF2B5EF4-FFF2-40B4-BE49-F238E27FC236}">
                <a16:creationId xmlns:a16="http://schemas.microsoft.com/office/drawing/2014/main" id="{3A72420C-5427-42B1-B82E-953BEA5FC70F}"/>
              </a:ext>
            </a:extLst>
          </p:cNvPr>
          <p:cNvSpPr/>
          <p:nvPr/>
        </p:nvSpPr>
        <p:spPr>
          <a:xfrm>
            <a:off x="748048" y="2008329"/>
            <a:ext cx="5968538" cy="1938992"/>
          </a:xfrm>
          <a:prstGeom prst="rect">
            <a:avLst/>
          </a:prstGeom>
        </p:spPr>
        <p:txBody>
          <a:bodyPr wrap="square">
            <a:spAutoFit/>
          </a:bodyPr>
          <a:lstStyle/>
          <a:p>
            <a:pPr>
              <a:buBlip>
                <a:blip r:embed="rId12">
                  <a:extLst>
                    <a:ext uri="{837473B0-CC2E-450A-ABE3-18F120FF3D39}">
                      <a1611:picAttrSrcUrl xmlns:a1611="http://schemas.microsoft.com/office/drawing/2016/11/main" r:id="rId13"/>
                    </a:ext>
                  </a:extLst>
                </a:blip>
              </a:buBlip>
            </a:pPr>
            <a:r>
              <a:rPr lang="en-US" sz="2000" dirty="0"/>
              <a:t>  </a:t>
            </a:r>
            <a:r>
              <a:rPr lang="en-US" sz="2400" dirty="0"/>
              <a:t>Keep calm &amp; respond openly</a:t>
            </a:r>
          </a:p>
          <a:p>
            <a:pPr>
              <a:buBlip>
                <a:blip r:embed="rId12">
                  <a:extLst>
                    <a:ext uri="{837473B0-CC2E-450A-ABE3-18F120FF3D39}">
                      <a1611:picAttrSrcUrl xmlns:a1611="http://schemas.microsoft.com/office/drawing/2016/11/main" r:id="rId13"/>
                    </a:ext>
                  </a:extLst>
                </a:blip>
              </a:buBlip>
            </a:pPr>
            <a:r>
              <a:rPr lang="en-US" sz="2400" dirty="0"/>
              <a:t> Establish rules, but also be flexible</a:t>
            </a:r>
          </a:p>
          <a:p>
            <a:pPr>
              <a:buBlip>
                <a:blip r:embed="rId12">
                  <a:extLst>
                    <a:ext uri="{837473B0-CC2E-450A-ABE3-18F120FF3D39}">
                      <a1611:picAttrSrcUrl xmlns:a1611="http://schemas.microsoft.com/office/drawing/2016/11/main" r:id="rId13"/>
                    </a:ext>
                  </a:extLst>
                </a:blip>
              </a:buBlip>
            </a:pPr>
            <a:r>
              <a:rPr lang="en-US" sz="2400" dirty="0"/>
              <a:t> Model responsible online behavior</a:t>
            </a:r>
          </a:p>
          <a:p>
            <a:pPr>
              <a:buBlip>
                <a:blip r:embed="rId12">
                  <a:extLst>
                    <a:ext uri="{837473B0-CC2E-450A-ABE3-18F120FF3D39}">
                      <a1611:picAttrSrcUrl xmlns:a1611="http://schemas.microsoft.com/office/drawing/2016/11/main" r:id="rId13"/>
                    </a:ext>
                  </a:extLst>
                </a:blip>
              </a:buBlip>
            </a:pPr>
            <a:r>
              <a:rPr lang="en-US" sz="2400" dirty="0"/>
              <a:t> Inform them of possible dangers</a:t>
            </a:r>
          </a:p>
          <a:p>
            <a:endParaRPr lang="en-US" sz="2400" dirty="0"/>
          </a:p>
        </p:txBody>
      </p:sp>
    </p:spTree>
    <p:extLst>
      <p:ext uri="{BB962C8B-B14F-4D97-AF65-F5344CB8AC3E}">
        <p14:creationId xmlns:p14="http://schemas.microsoft.com/office/powerpoint/2010/main" val="350988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A05D9E0A-77B4-478D-B7EC-2C4C63F7A195}"/>
              </a:ext>
            </a:extLst>
          </p:cNvPr>
          <p:cNvSpPr>
            <a:spLocks noGrp="1"/>
          </p:cNvSpPr>
          <p:nvPr>
            <p:ph type="title"/>
          </p:nvPr>
        </p:nvSpPr>
        <p:spPr>
          <a:xfrm>
            <a:off x="766761" y="643468"/>
            <a:ext cx="5292727" cy="4242858"/>
          </a:xfrm>
        </p:spPr>
        <p:txBody>
          <a:bodyPr vert="horz" lIns="91440" tIns="45720" rIns="91440" bIns="45720" rtlCol="0" anchor="b">
            <a:normAutofit/>
          </a:bodyPr>
          <a:lstStyle/>
          <a:p>
            <a:r>
              <a:rPr lang="en-US" sz="8800" kern="1200">
                <a:solidFill>
                  <a:schemeClr val="tx1"/>
                </a:solidFill>
                <a:latin typeface="+mj-lt"/>
                <a:ea typeface="+mj-ea"/>
                <a:cs typeface="+mj-cs"/>
              </a:rPr>
              <a:t>Let’s RAP(Wrap) it Up!</a:t>
            </a:r>
          </a:p>
        </p:txBody>
      </p:sp>
      <p:sp>
        <p:nvSpPr>
          <p:cNvPr id="16"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7" name="Online Media 6" title="Internet Safety Hip-Hop Song">
            <a:hlinkClick r:id="" action="ppaction://media"/>
            <a:extLst>
              <a:ext uri="{FF2B5EF4-FFF2-40B4-BE49-F238E27FC236}">
                <a16:creationId xmlns:a16="http://schemas.microsoft.com/office/drawing/2014/main" id="{E3AD9AA8-B0D3-4AA0-BD5E-612BFF0B78C2}"/>
              </a:ext>
            </a:extLst>
          </p:cNvPr>
          <p:cNvPicPr>
            <a:picLocks noGrp="1" noRot="1" noChangeAspect="1"/>
          </p:cNvPicPr>
          <p:nvPr>
            <p:ph idx="1"/>
            <a:videoFile r:link="rId1"/>
          </p:nvPr>
        </p:nvPicPr>
        <p:blipFill>
          <a:blip r:embed="rId3"/>
          <a:stretch>
            <a:fillRect/>
          </a:stretch>
        </p:blipFill>
        <p:spPr>
          <a:xfrm>
            <a:off x="6842500" y="1941274"/>
            <a:ext cx="4554988" cy="2573568"/>
          </a:xfrm>
          <a:prstGeom prst="rect">
            <a:avLst/>
          </a:prstGeom>
        </p:spPr>
      </p:pic>
    </p:spTree>
    <p:extLst>
      <p:ext uri="{BB962C8B-B14F-4D97-AF65-F5344CB8AC3E}">
        <p14:creationId xmlns:p14="http://schemas.microsoft.com/office/powerpoint/2010/main" val="14979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B26C12C-CE5C-4B37-8B5F-58C838634B3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61" b="1"/>
          <a:stretch/>
        </p:blipFill>
        <p:spPr>
          <a:xfrm>
            <a:off x="6176433" y="1625964"/>
            <a:ext cx="5372100" cy="3606071"/>
          </a:xfrm>
          <a:prstGeom prst="rect">
            <a:avLst/>
          </a:prstGeom>
        </p:spPr>
      </p:pic>
      <p:sp>
        <p:nvSpPr>
          <p:cNvPr id="26"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2401712E-F17A-4F3E-B4BF-566177AB89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466" y="742950"/>
            <a:ext cx="5372099" cy="5372099"/>
          </a:xfrm>
          <a:prstGeom prst="rect">
            <a:avLst/>
          </a:prstGeom>
        </p:spPr>
      </p:pic>
    </p:spTree>
    <p:extLst>
      <p:ext uri="{BB962C8B-B14F-4D97-AF65-F5344CB8AC3E}">
        <p14:creationId xmlns:p14="http://schemas.microsoft.com/office/powerpoint/2010/main" val="71805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17">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9" name="Rectangle 18">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47" name="Rectangle 19">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48" name="Freeform: Shape 21">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67098A-85C9-4395-BE68-EE4B9C906D05}"/>
              </a:ext>
            </a:extLst>
          </p:cNvPr>
          <p:cNvSpPr>
            <a:spLocks noGrp="1"/>
          </p:cNvSpPr>
          <p:nvPr>
            <p:ph type="title"/>
          </p:nvPr>
        </p:nvSpPr>
        <p:spPr>
          <a:xfrm>
            <a:off x="301275" y="402062"/>
            <a:ext cx="5298014" cy="602650"/>
          </a:xfrm>
        </p:spPr>
        <p:txBody>
          <a:bodyPr vert="horz" lIns="91440" tIns="45720" rIns="91440" bIns="45720" rtlCol="0" anchor="t">
            <a:normAutofit fontScale="90000"/>
          </a:bodyPr>
          <a:lstStyle/>
          <a:p>
            <a:r>
              <a:rPr lang="en-US" kern="1200" dirty="0">
                <a:solidFill>
                  <a:schemeClr val="tx1"/>
                </a:solidFill>
                <a:latin typeface="+mj-lt"/>
                <a:ea typeface="+mj-ea"/>
                <a:cs typeface="+mj-cs"/>
              </a:rPr>
              <a:t>Additional Resources</a:t>
            </a:r>
          </a:p>
        </p:txBody>
      </p:sp>
      <p:sp>
        <p:nvSpPr>
          <p:cNvPr id="4" name="Rectangle 3">
            <a:extLst>
              <a:ext uri="{FF2B5EF4-FFF2-40B4-BE49-F238E27FC236}">
                <a16:creationId xmlns:a16="http://schemas.microsoft.com/office/drawing/2014/main" id="{2D2E3E3E-3D37-445C-B11D-CBC6A504802A}"/>
              </a:ext>
            </a:extLst>
          </p:cNvPr>
          <p:cNvSpPr/>
          <p:nvPr/>
        </p:nvSpPr>
        <p:spPr>
          <a:xfrm>
            <a:off x="1054093" y="775918"/>
            <a:ext cx="6924682" cy="5521975"/>
          </a:xfrm>
          <a:prstGeom prst="rect">
            <a:avLst/>
          </a:prstGeom>
        </p:spPr>
        <p:txBody>
          <a:bodyPr vert="horz" lIns="91440" tIns="45720" rIns="91440" bIns="45720" rtlCol="0">
            <a:noAutofit/>
          </a:bodyPr>
          <a:lstStyle/>
          <a:p>
            <a:pPr marL="342900"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hlinkClick r:id="rId2">
                <a:extLst>
                  <a:ext uri="{A12FA001-AC4F-418D-AE19-62706E023703}">
                    <ahyp:hlinkClr xmlns:ahyp="http://schemas.microsoft.com/office/drawing/2018/hyperlinkcolor" val="tx"/>
                  </a:ext>
                </a:extLst>
              </a:hlinkClick>
            </a:endParaRPr>
          </a:p>
          <a:p>
            <a:pPr fontAlgn="base">
              <a:lnSpc>
                <a:spcPct val="90000"/>
              </a:lnSpc>
              <a:spcAft>
                <a:spcPts val="600"/>
              </a:spcAft>
            </a:pPr>
            <a:r>
              <a:rPr lang="en-US" sz="1600" b="1" dirty="0">
                <a:solidFill>
                  <a:schemeClr val="tx1">
                    <a:lumMod val="95000"/>
                    <a:lumOff val="5000"/>
                    <a:alpha val="60000"/>
                  </a:schemeClr>
                </a:solidFill>
                <a:hlinkClick r:id="rId2">
                  <a:extLst>
                    <a:ext uri="{A12FA001-AC4F-418D-AE19-62706E023703}">
                      <ahyp:hlinkClr xmlns:ahyp="http://schemas.microsoft.com/office/drawing/2018/hyperlinkcolor" val="tx"/>
                    </a:ext>
                  </a:extLst>
                </a:hlinkClick>
              </a:rPr>
              <a:t>For Parents: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hlinkClick r:id="rId2">
                <a:extLst>
                  <a:ext uri="{A12FA001-AC4F-418D-AE19-62706E023703}">
                    <ahyp:hlinkClr xmlns:ahyp="http://schemas.microsoft.com/office/drawing/2018/hyperlinkcolor" val="tx"/>
                  </a:ext>
                </a:extLst>
              </a:hlinkClick>
            </a:endParaRPr>
          </a:p>
          <a:p>
            <a:pPr marL="342900"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2">
                  <a:extLst>
                    <a:ext uri="{A12FA001-AC4F-418D-AE19-62706E023703}">
                      <ahyp:hlinkClr xmlns:ahyp="http://schemas.microsoft.com/office/drawing/2018/hyperlinkcolor" val="tx"/>
                    </a:ext>
                  </a:extLst>
                </a:hlinkClick>
              </a:rPr>
              <a:t>The Parent’s Guide to Cyberbullying</a:t>
            </a:r>
            <a:endParaRPr lang="en-US" sz="1600" b="1" dirty="0">
              <a:solidFill>
                <a:schemeClr val="accent1">
                  <a:alpha val="60000"/>
                </a:schemeClr>
              </a:solidFill>
            </a:endParaRPr>
          </a:p>
          <a:p>
            <a:pPr marL="342900"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3">
                  <a:extLst>
                    <a:ext uri="{A12FA001-AC4F-418D-AE19-62706E023703}">
                      <ahyp:hlinkClr xmlns:ahyp="http://schemas.microsoft.com/office/drawing/2018/hyperlinkcolor" val="tx"/>
                    </a:ext>
                  </a:extLst>
                </a:hlinkClick>
              </a:rPr>
              <a:t>Screen Time</a:t>
            </a:r>
            <a:endParaRPr lang="en-US" sz="1600" b="1" dirty="0">
              <a:solidFill>
                <a:schemeClr val="accent1">
                  <a:alpha val="60000"/>
                </a:schemeClr>
              </a:solidFill>
            </a:endParaRPr>
          </a:p>
          <a:p>
            <a:pPr marL="342900" indent="-228600" fontAlgn="base">
              <a:lnSpc>
                <a:spcPct val="90000"/>
              </a:lnSpc>
              <a:spcAft>
                <a:spcPts val="600"/>
              </a:spcAft>
              <a:buFont typeface="Arial" panose="020B0604020202020204" pitchFamily="34" charset="0"/>
              <a:buChar char="•"/>
            </a:pPr>
            <a:r>
              <a:rPr lang="en-US" sz="1600" b="1" i="0" u="none" strike="noStrike" dirty="0">
                <a:solidFill>
                  <a:schemeClr val="accent1">
                    <a:alpha val="60000"/>
                  </a:schemeClr>
                </a:solidFill>
                <a:effectLst/>
                <a:hlinkClick r:id="rId4">
                  <a:extLst>
                    <a:ext uri="{A12FA001-AC4F-418D-AE19-62706E023703}">
                      <ahyp:hlinkClr xmlns:ahyp="http://schemas.microsoft.com/office/drawing/2018/hyperlinkcolor" val="tx"/>
                    </a:ext>
                  </a:extLst>
                </a:hlinkClick>
              </a:rPr>
              <a:t>Secure Password Tips</a:t>
            </a:r>
            <a:endParaRPr lang="en-US" sz="1600" b="1" i="0" u="none" strike="noStrike" dirty="0">
              <a:solidFill>
                <a:schemeClr val="accent1">
                  <a:alpha val="60000"/>
                </a:schemeClr>
              </a:solidFill>
              <a:effectLst/>
            </a:endParaRPr>
          </a:p>
          <a:p>
            <a:pPr marL="342900" indent="-228600">
              <a:lnSpc>
                <a:spcPct val="90000"/>
              </a:lnSpc>
              <a:spcAft>
                <a:spcPts val="600"/>
              </a:spcAft>
              <a:buFont typeface="Arial" panose="020B0604020202020204" pitchFamily="34" charset="0"/>
              <a:buChar char="•"/>
            </a:pPr>
            <a:r>
              <a:rPr lang="en-US" sz="1600" b="1" dirty="0">
                <a:solidFill>
                  <a:schemeClr val="accent1">
                    <a:alpha val="60000"/>
                  </a:schemeClr>
                </a:solidFill>
                <a:hlinkClick r:id="rId5">
                  <a:extLst>
                    <a:ext uri="{A12FA001-AC4F-418D-AE19-62706E023703}">
                      <ahyp:hlinkClr xmlns:ahyp="http://schemas.microsoft.com/office/drawing/2018/hyperlinkcolor" val="tx"/>
                    </a:ext>
                  </a:extLst>
                </a:hlinkClick>
              </a:rPr>
              <a:t>Facebook, Instagram, and Social</a:t>
            </a:r>
            <a:endParaRPr lang="en-US" sz="1600" b="1" dirty="0">
              <a:solidFill>
                <a:schemeClr val="accent1">
                  <a:alpha val="60000"/>
                </a:schemeClr>
              </a:solidFill>
            </a:endParaRPr>
          </a:p>
          <a:p>
            <a:pPr marL="342900" indent="-228600">
              <a:lnSpc>
                <a:spcPct val="90000"/>
              </a:lnSpc>
              <a:spcAft>
                <a:spcPts val="600"/>
              </a:spcAft>
              <a:buFont typeface="Arial" panose="020B0604020202020204" pitchFamily="34" charset="0"/>
              <a:buChar char="•"/>
            </a:pPr>
            <a:r>
              <a:rPr lang="en-US" sz="1600" b="1" dirty="0">
                <a:solidFill>
                  <a:schemeClr val="accent1">
                    <a:alpha val="60000"/>
                  </a:schemeClr>
                </a:solidFill>
                <a:hlinkClick r:id="rId6">
                  <a:extLst>
                    <a:ext uri="{A12FA001-AC4F-418D-AE19-62706E023703}">
                      <ahyp:hlinkClr xmlns:ahyp="http://schemas.microsoft.com/office/drawing/2018/hyperlinkcolor" val="tx"/>
                    </a:ext>
                  </a:extLst>
                </a:hlinkClick>
              </a:rPr>
              <a:t>Social Networks for Kids</a:t>
            </a:r>
            <a:endParaRPr lang="en-US" sz="1600" b="1" dirty="0">
              <a:solidFill>
                <a:schemeClr val="accent1">
                  <a:alpha val="60000"/>
                </a:schemeClr>
              </a:solidFill>
            </a:endParaRPr>
          </a:p>
          <a:p>
            <a:pPr marL="114300" fontAlgn="base">
              <a:lnSpc>
                <a:spcPct val="90000"/>
              </a:lnSpc>
              <a:spcAft>
                <a:spcPts val="600"/>
              </a:spcAft>
            </a:pPr>
            <a:endParaRPr lang="en-US" sz="1600" b="1" dirty="0">
              <a:solidFill>
                <a:schemeClr val="tx1">
                  <a:alpha val="60000"/>
                </a:schemeClr>
              </a:solidFill>
            </a:endParaRPr>
          </a:p>
          <a:p>
            <a:pPr fontAlgn="base">
              <a:lnSpc>
                <a:spcPct val="90000"/>
              </a:lnSpc>
              <a:spcAft>
                <a:spcPts val="600"/>
              </a:spcAft>
            </a:pPr>
            <a:r>
              <a:rPr lang="en-US" sz="1600" b="1" u="sng" dirty="0">
                <a:solidFill>
                  <a:schemeClr val="tx1">
                    <a:alpha val="60000"/>
                  </a:schemeClr>
                </a:solidFill>
              </a:rPr>
              <a:t>For Educators: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endParaRPr>
          </a:p>
          <a:p>
            <a:pPr marL="285750" indent="-228600" fontAlgn="base">
              <a:lnSpc>
                <a:spcPct val="90000"/>
              </a:lnSpc>
              <a:spcAft>
                <a:spcPts val="600"/>
              </a:spcAft>
              <a:buFont typeface="Arial" panose="020B0604020202020204" pitchFamily="34" charset="0"/>
              <a:buChar char="•"/>
            </a:pPr>
            <a:r>
              <a:rPr lang="en-US" sz="1600" b="1" i="0" u="none" strike="noStrike" dirty="0">
                <a:solidFill>
                  <a:schemeClr val="accent1">
                    <a:alpha val="60000"/>
                  </a:schemeClr>
                </a:solidFill>
                <a:effectLst/>
                <a:hlinkClick r:id="rId7">
                  <a:extLst>
                    <a:ext uri="{A12FA001-AC4F-418D-AE19-62706E023703}">
                      <ahyp:hlinkClr xmlns:ahyp="http://schemas.microsoft.com/office/drawing/2018/hyperlinkcolor" val="tx"/>
                    </a:ext>
                  </a:extLst>
                </a:hlinkClick>
              </a:rPr>
              <a:t>Common Sense Media Digital Citizenship Lessons</a:t>
            </a:r>
            <a:endParaRPr lang="en-US" sz="1600" b="1" i="0" u="none" strike="noStrike" dirty="0">
              <a:solidFill>
                <a:schemeClr val="accent1">
                  <a:alpha val="60000"/>
                </a:schemeClr>
              </a:solidFill>
              <a:effectLst/>
            </a:endParaRPr>
          </a:p>
          <a:p>
            <a:pPr marL="400050" indent="-28575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8">
                  <a:extLst>
                    <a:ext uri="{A12FA001-AC4F-418D-AE19-62706E023703}">
                      <ahyp:hlinkClr xmlns:ahyp="http://schemas.microsoft.com/office/drawing/2018/hyperlinkcolor" val="tx"/>
                    </a:ext>
                  </a:extLst>
                </a:hlinkClick>
              </a:rPr>
              <a:t>Social Media Simulation</a:t>
            </a:r>
            <a:endParaRPr lang="en-US" sz="1600" b="1" dirty="0">
              <a:solidFill>
                <a:schemeClr val="accent1">
                  <a:alpha val="60000"/>
                </a:schemeClr>
              </a:solidFill>
            </a:endParaRPr>
          </a:p>
          <a:p>
            <a:pPr fontAlgn="base">
              <a:lnSpc>
                <a:spcPct val="90000"/>
              </a:lnSpc>
              <a:spcAft>
                <a:spcPts val="600"/>
              </a:spcAft>
            </a:pPr>
            <a:endParaRPr lang="en-US" sz="1600" b="1" dirty="0">
              <a:solidFill>
                <a:schemeClr val="tx1">
                  <a:alpha val="60000"/>
                </a:schemeClr>
              </a:solidFill>
              <a:hlinkClick r:id="rId2">
                <a:extLst>
                  <a:ext uri="{A12FA001-AC4F-418D-AE19-62706E023703}">
                    <ahyp:hlinkClr xmlns:ahyp="http://schemas.microsoft.com/office/drawing/2018/hyperlinkcolor" val="tx"/>
                  </a:ext>
                </a:extLst>
              </a:hlinkClick>
            </a:endParaRPr>
          </a:p>
          <a:p>
            <a:pPr fontAlgn="base">
              <a:lnSpc>
                <a:spcPct val="90000"/>
              </a:lnSpc>
              <a:spcAft>
                <a:spcPts val="600"/>
              </a:spcAft>
            </a:pPr>
            <a:r>
              <a:rPr lang="en-US" sz="1600" b="1" dirty="0">
                <a:solidFill>
                  <a:schemeClr val="tx1">
                    <a:alpha val="60000"/>
                  </a:schemeClr>
                </a:solidFill>
                <a:hlinkClick r:id="rId2">
                  <a:extLst>
                    <a:ext uri="{A12FA001-AC4F-418D-AE19-62706E023703}">
                      <ahyp:hlinkClr xmlns:ahyp="http://schemas.microsoft.com/office/drawing/2018/hyperlinkcolor" val="tx"/>
                    </a:ext>
                  </a:extLst>
                </a:hlinkClick>
              </a:rPr>
              <a:t>For Scholars:</a:t>
            </a:r>
          </a:p>
          <a:p>
            <a:pPr indent="-228600" fontAlgn="base">
              <a:lnSpc>
                <a:spcPct val="90000"/>
              </a:lnSpc>
              <a:spcAft>
                <a:spcPts val="600"/>
              </a:spcAft>
              <a:buFont typeface="Arial" panose="020B0604020202020204" pitchFamily="34" charset="0"/>
              <a:buChar char="•"/>
            </a:pPr>
            <a:endParaRPr lang="en-US" sz="1600" dirty="0">
              <a:solidFill>
                <a:schemeClr val="tx1">
                  <a:alpha val="60000"/>
                </a:schemeClr>
              </a:solidFill>
            </a:endParaRPr>
          </a:p>
          <a:p>
            <a:pPr indent="-228600" fontAlgn="base">
              <a:lnSpc>
                <a:spcPct val="90000"/>
              </a:lnSpc>
              <a:spcAft>
                <a:spcPts val="600"/>
              </a:spcAft>
              <a:buFont typeface="Arial" panose="020B0604020202020204" pitchFamily="34" charset="0"/>
              <a:buChar char="•"/>
            </a:pPr>
            <a:r>
              <a:rPr lang="en-US" sz="1600" b="1" dirty="0">
                <a:solidFill>
                  <a:schemeClr val="accent1">
                    <a:alpha val="60000"/>
                  </a:schemeClr>
                </a:solidFill>
                <a:hlinkClick r:id="rId9">
                  <a:extLst>
                    <a:ext uri="{A12FA001-AC4F-418D-AE19-62706E023703}">
                      <ahyp:hlinkClr xmlns:ahyp="http://schemas.microsoft.com/office/drawing/2018/hyperlinkcolor" val="tx"/>
                    </a:ext>
                  </a:extLst>
                </a:hlinkClick>
              </a:rPr>
              <a:t>Common Sense Media Digital Passport Games</a:t>
            </a:r>
            <a:endParaRPr lang="en-US" sz="1600" b="1" dirty="0">
              <a:solidFill>
                <a:schemeClr val="accent1">
                  <a:alpha val="60000"/>
                </a:schemeClr>
              </a:solidFill>
              <a:hlinkClick r:id="rId2">
                <a:extLst>
                  <a:ext uri="{A12FA001-AC4F-418D-AE19-62706E023703}">
                    <ahyp:hlinkClr xmlns:ahyp="http://schemas.microsoft.com/office/drawing/2018/hyperlinkcolor" val="tx"/>
                  </a:ext>
                </a:extLst>
              </a:hlinkClick>
            </a:endParaRPr>
          </a:p>
          <a:p>
            <a:pPr marL="342900" indent="-228600" fontAlgn="base">
              <a:lnSpc>
                <a:spcPct val="90000"/>
              </a:lnSpc>
              <a:spcAft>
                <a:spcPts val="600"/>
              </a:spcAft>
              <a:buFont typeface="Arial" panose="020B0604020202020204" pitchFamily="34" charset="0"/>
              <a:buChar char="•"/>
            </a:pPr>
            <a:endParaRPr lang="en-US" b="1" i="0" u="none" strike="noStrike" dirty="0">
              <a:solidFill>
                <a:schemeClr val="tx1">
                  <a:alpha val="60000"/>
                </a:schemeClr>
              </a:solidFill>
              <a:effectLst/>
            </a:endParaRPr>
          </a:p>
        </p:txBody>
      </p:sp>
    </p:spTree>
    <p:extLst>
      <p:ext uri="{BB962C8B-B14F-4D97-AF65-F5344CB8AC3E}">
        <p14:creationId xmlns:p14="http://schemas.microsoft.com/office/powerpoint/2010/main" val="206405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600A5D-CA28-41D9-A833-A232A216B8DF}"/>
              </a:ext>
            </a:extLst>
          </p:cNvPr>
          <p:cNvSpPr>
            <a:spLocks noGrp="1"/>
          </p:cNvSpPr>
          <p:nvPr>
            <p:ph type="title"/>
          </p:nvPr>
        </p:nvSpPr>
        <p:spPr>
          <a:xfrm>
            <a:off x="1288060" y="1369938"/>
            <a:ext cx="3210854" cy="4114800"/>
          </a:xfrm>
        </p:spPr>
        <p:txBody>
          <a:bodyPr vert="horz" lIns="91440" tIns="45720" rIns="91440" bIns="45720" rtlCol="0" anchor="ctr">
            <a:normAutofit/>
          </a:bodyPr>
          <a:lstStyle/>
          <a:p>
            <a:pPr algn="r"/>
            <a:r>
              <a:rPr lang="en-US" sz="4400" kern="1200" dirty="0">
                <a:solidFill>
                  <a:schemeClr val="tx1"/>
                </a:solidFill>
                <a:latin typeface="+mj-lt"/>
                <a:ea typeface="+mj-ea"/>
                <a:cs typeface="+mj-cs"/>
              </a:rPr>
              <a:t>10 Tips for Keeping Your Child Safe Online</a:t>
            </a:r>
          </a:p>
        </p:txBody>
      </p:sp>
      <p:cxnSp>
        <p:nvCxnSpPr>
          <p:cNvPr id="2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791999-328D-402F-A29E-68F4778DB8FF}"/>
              </a:ext>
            </a:extLst>
          </p:cNvPr>
          <p:cNvSpPr>
            <a:spLocks noGrp="1"/>
          </p:cNvSpPr>
          <p:nvPr>
            <p:ph idx="1"/>
          </p:nvPr>
        </p:nvSpPr>
        <p:spPr>
          <a:xfrm>
            <a:off x="5030505" y="1371600"/>
            <a:ext cx="5872185" cy="4114800"/>
          </a:xfrm>
        </p:spPr>
        <p:txBody>
          <a:bodyPr vert="horz" lIns="91440" tIns="45720" rIns="91440" bIns="45720" rtlCol="0" anchor="ctr">
            <a:normAutofit/>
          </a:bodyPr>
          <a:lstStyle/>
          <a:p>
            <a:pPr marL="0" indent="0">
              <a:buNone/>
            </a:pPr>
            <a:r>
              <a:rPr lang="en-US" sz="2000" dirty="0"/>
              <a:t>1.  Screen Time Limits</a:t>
            </a:r>
          </a:p>
          <a:p>
            <a:pPr marL="0" indent="0">
              <a:buNone/>
            </a:pPr>
            <a:r>
              <a:rPr lang="en-US" sz="2000" dirty="0"/>
              <a:t>2.  Keep it Visible</a:t>
            </a:r>
          </a:p>
          <a:p>
            <a:pPr marL="0" indent="0">
              <a:buNone/>
            </a:pPr>
            <a:r>
              <a:rPr lang="en-US" sz="2000" dirty="0"/>
              <a:t>3.  Sharing Information</a:t>
            </a:r>
          </a:p>
          <a:p>
            <a:pPr marL="0" indent="0">
              <a:buNone/>
            </a:pPr>
            <a:r>
              <a:rPr lang="en-US" sz="2000" dirty="0"/>
              <a:t>4.  1,2,3 Beware</a:t>
            </a:r>
          </a:p>
          <a:p>
            <a:pPr marL="0" indent="0">
              <a:buNone/>
            </a:pPr>
            <a:r>
              <a:rPr lang="en-US" sz="2000" dirty="0"/>
              <a:t>5.  Password &amp; Security</a:t>
            </a:r>
          </a:p>
          <a:p>
            <a:pPr marL="0" indent="0">
              <a:buNone/>
            </a:pPr>
            <a:r>
              <a:rPr lang="en-US" sz="2000" dirty="0"/>
              <a:t>6.  Cyber Bullying</a:t>
            </a:r>
          </a:p>
          <a:p>
            <a:pPr marL="0" indent="0">
              <a:buNone/>
            </a:pPr>
            <a:r>
              <a:rPr lang="en-US" sz="2000" dirty="0"/>
              <a:t>7.  Online Predators</a:t>
            </a:r>
          </a:p>
          <a:p>
            <a:pPr marL="0" indent="0">
              <a:buNone/>
            </a:pPr>
            <a:r>
              <a:rPr lang="en-US" sz="2000" dirty="0"/>
              <a:t>8.  Social Media</a:t>
            </a:r>
          </a:p>
          <a:p>
            <a:pPr marL="0" indent="0">
              <a:buNone/>
            </a:pPr>
            <a:r>
              <a:rPr lang="en-US" sz="2000" dirty="0"/>
              <a:t>9.  Monitoring Your Child</a:t>
            </a:r>
          </a:p>
          <a:p>
            <a:pPr marL="0" indent="0">
              <a:buNone/>
            </a:pPr>
            <a:r>
              <a:rPr lang="en-US" sz="2000" dirty="0"/>
              <a:t>10.  Keep Communication Open</a:t>
            </a:r>
          </a:p>
        </p:txBody>
      </p:sp>
    </p:spTree>
    <p:extLst>
      <p:ext uri="{BB962C8B-B14F-4D97-AF65-F5344CB8AC3E}">
        <p14:creationId xmlns:p14="http://schemas.microsoft.com/office/powerpoint/2010/main" val="379077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1E7E-FCDF-467A-B431-3BD5242D0E08}"/>
              </a:ext>
            </a:extLst>
          </p:cNvPr>
          <p:cNvSpPr>
            <a:spLocks noGrp="1"/>
          </p:cNvSpPr>
          <p:nvPr>
            <p:ph type="title"/>
          </p:nvPr>
        </p:nvSpPr>
        <p:spPr>
          <a:xfrm>
            <a:off x="469085" y="137134"/>
            <a:ext cx="6619875" cy="1325563"/>
          </a:xfrm>
        </p:spPr>
        <p:txBody>
          <a:bodyPr/>
          <a:lstStyle/>
          <a:p>
            <a:r>
              <a:rPr lang="en-US" dirty="0"/>
              <a:t>Healthy Screen Time Limits</a:t>
            </a:r>
          </a:p>
        </p:txBody>
      </p:sp>
      <p:pic>
        <p:nvPicPr>
          <p:cNvPr id="5" name="Picture 4" descr="Diagram, logo, company name&#10;&#10;Description automatically generated">
            <a:extLst>
              <a:ext uri="{FF2B5EF4-FFF2-40B4-BE49-F238E27FC236}">
                <a16:creationId xmlns:a16="http://schemas.microsoft.com/office/drawing/2014/main" id="{B64CBBD7-6E0B-4DB8-A073-DEF3927AD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959" y="1207768"/>
            <a:ext cx="3054315" cy="3740361"/>
          </a:xfrm>
          <a:prstGeom prst="rect">
            <a:avLst/>
          </a:prstGeom>
          <a:ln w="38100">
            <a:solidFill>
              <a:schemeClr val="tx1"/>
            </a:solidFill>
          </a:ln>
        </p:spPr>
      </p:pic>
      <p:sp>
        <p:nvSpPr>
          <p:cNvPr id="6" name="TextBox 5">
            <a:extLst>
              <a:ext uri="{FF2B5EF4-FFF2-40B4-BE49-F238E27FC236}">
                <a16:creationId xmlns:a16="http://schemas.microsoft.com/office/drawing/2014/main" id="{C258685A-C9F5-4649-ADE3-83524A3D8EEC}"/>
              </a:ext>
            </a:extLst>
          </p:cNvPr>
          <p:cNvSpPr txBox="1"/>
          <p:nvPr/>
        </p:nvSpPr>
        <p:spPr>
          <a:xfrm>
            <a:off x="430178" y="1207768"/>
            <a:ext cx="7050161" cy="470898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Setting screen-time limits -- and helping kids moderate their own habits -- are all about finding the right balance for your family's needs and lifestyle.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How can Parents help:</a:t>
            </a: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Ensure kids have at least 1 hour of physical activity each day</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Limit kids’ total screen (beyond online learning) to no more than 1-2 additional hours per day</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Remove TV sets from your child’s bedroom</a:t>
            </a:r>
          </a:p>
          <a:p>
            <a:pPr marL="342900" indent="-34290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US" sz="2000" dirty="0">
                <a:latin typeface="Calibri" panose="020F0502020204030204" pitchFamily="34" charset="0"/>
                <a:cs typeface="Calibri" panose="020F0502020204030204" pitchFamily="34" charset="0"/>
              </a:rPr>
              <a:t>Encourage other types of fun that include both physical and social activities, like joining a sports team or club.</a:t>
            </a:r>
          </a:p>
        </p:txBody>
      </p:sp>
      <p:sp>
        <p:nvSpPr>
          <p:cNvPr id="8" name="TextBox 7">
            <a:extLst>
              <a:ext uri="{FF2B5EF4-FFF2-40B4-BE49-F238E27FC236}">
                <a16:creationId xmlns:a16="http://schemas.microsoft.com/office/drawing/2014/main" id="{411E103A-14BB-4074-83AE-EB8A6AE44300}"/>
              </a:ext>
            </a:extLst>
          </p:cNvPr>
          <p:cNvSpPr txBox="1"/>
          <p:nvPr/>
        </p:nvSpPr>
        <p:spPr>
          <a:xfrm>
            <a:off x="8581616" y="561437"/>
            <a:ext cx="2519771" cy="646331"/>
          </a:xfrm>
          <a:prstGeom prst="rect">
            <a:avLst/>
          </a:prstGeom>
          <a:noFill/>
        </p:spPr>
        <p:txBody>
          <a:bodyPr wrap="square" rtlCol="0">
            <a:spAutoFit/>
          </a:bodyPr>
          <a:lstStyle/>
          <a:p>
            <a:pPr algn="ctr"/>
            <a:r>
              <a:rPr lang="en-US" dirty="0">
                <a:hlinkClick r:id="rId3"/>
              </a:rPr>
              <a:t>Click Here</a:t>
            </a:r>
            <a:r>
              <a:rPr lang="en-US" dirty="0"/>
              <a:t> to see your Infographic by age!</a:t>
            </a:r>
          </a:p>
        </p:txBody>
      </p:sp>
      <p:sp>
        <p:nvSpPr>
          <p:cNvPr id="4" name="TextBox 3">
            <a:extLst>
              <a:ext uri="{FF2B5EF4-FFF2-40B4-BE49-F238E27FC236}">
                <a16:creationId xmlns:a16="http://schemas.microsoft.com/office/drawing/2014/main" id="{DA4CBD98-E4E8-40B1-9510-3F64AD33ED30}"/>
              </a:ext>
            </a:extLst>
          </p:cNvPr>
          <p:cNvSpPr txBox="1"/>
          <p:nvPr/>
        </p:nvSpPr>
        <p:spPr>
          <a:xfrm>
            <a:off x="7912024" y="5179841"/>
            <a:ext cx="3786187" cy="1200329"/>
          </a:xfrm>
          <a:prstGeom prst="rect">
            <a:avLst/>
          </a:prstGeom>
          <a:noFill/>
          <a:ln w="41275">
            <a:solidFill>
              <a:schemeClr val="tx1"/>
            </a:solidFill>
          </a:ln>
        </p:spPr>
        <p:txBody>
          <a:bodyPr wrap="square" rtlCol="0">
            <a:spAutoFit/>
          </a:bodyPr>
          <a:lstStyle/>
          <a:p>
            <a:r>
              <a:rPr lang="en-US" b="1" dirty="0"/>
              <a:t>Current Statistics:</a:t>
            </a:r>
          </a:p>
          <a:p>
            <a:pPr marL="285750" indent="-285750">
              <a:buFont typeface="Wingdings" panose="05000000000000000000" pitchFamily="2" charset="2"/>
              <a:buChar char="Ø"/>
            </a:pPr>
            <a:r>
              <a:rPr lang="en-US" dirty="0"/>
              <a:t>Ages  8-10:     6 hours a day</a:t>
            </a:r>
          </a:p>
          <a:p>
            <a:pPr marL="285750" indent="-285750">
              <a:buFont typeface="Wingdings" panose="05000000000000000000" pitchFamily="2" charset="2"/>
              <a:buChar char="Ø"/>
            </a:pPr>
            <a:r>
              <a:rPr lang="en-US" dirty="0"/>
              <a:t>Ages 11-14:    9 hours a day</a:t>
            </a:r>
          </a:p>
          <a:p>
            <a:pPr marL="285750" indent="-285750">
              <a:buFont typeface="Wingdings" panose="05000000000000000000" pitchFamily="2" charset="2"/>
              <a:buChar char="Ø"/>
            </a:pPr>
            <a:r>
              <a:rPr lang="en-US" dirty="0"/>
              <a:t>Ages 15- 18:   7.5 hours a day</a:t>
            </a:r>
          </a:p>
        </p:txBody>
      </p:sp>
    </p:spTree>
    <p:extLst>
      <p:ext uri="{BB962C8B-B14F-4D97-AF65-F5344CB8AC3E}">
        <p14:creationId xmlns:p14="http://schemas.microsoft.com/office/powerpoint/2010/main" val="347938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938-01EE-467E-A446-F59070A8F6DD}"/>
              </a:ext>
            </a:extLst>
          </p:cNvPr>
          <p:cNvSpPr>
            <a:spLocks noGrp="1"/>
          </p:cNvSpPr>
          <p:nvPr>
            <p:ph type="title"/>
          </p:nvPr>
        </p:nvSpPr>
        <p:spPr>
          <a:xfrm>
            <a:off x="486698" y="467319"/>
            <a:ext cx="3528712" cy="1049235"/>
          </a:xfrm>
        </p:spPr>
        <p:txBody>
          <a:bodyPr/>
          <a:lstStyle/>
          <a:p>
            <a:r>
              <a:rPr lang="en-US" dirty="0"/>
              <a:t>Keep it Visible</a:t>
            </a:r>
          </a:p>
        </p:txBody>
      </p:sp>
      <p:sp>
        <p:nvSpPr>
          <p:cNvPr id="3" name="TextBox 2">
            <a:extLst>
              <a:ext uri="{FF2B5EF4-FFF2-40B4-BE49-F238E27FC236}">
                <a16:creationId xmlns:a16="http://schemas.microsoft.com/office/drawing/2014/main" id="{EC3AD986-8289-4238-9C3D-373D3957CBDD}"/>
              </a:ext>
            </a:extLst>
          </p:cNvPr>
          <p:cNvSpPr txBox="1"/>
          <p:nvPr/>
        </p:nvSpPr>
        <p:spPr>
          <a:xfrm>
            <a:off x="469445" y="1511658"/>
            <a:ext cx="7434152" cy="255454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Set up your child’s computer in common areas or high traffic areas where you can see their screen easily.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Create a family charging station where all devices are stored at night before going to bed.</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Some areas that your family might find convenient are: Living Room, Dining Room, Home Office, or even the Kitchen Table.</a:t>
            </a:r>
          </a:p>
        </p:txBody>
      </p:sp>
      <p:pic>
        <p:nvPicPr>
          <p:cNvPr id="7" name="Picture 6" descr="A picture containing text, wall, indoor, person&#10;&#10;Description automatically generated">
            <a:extLst>
              <a:ext uri="{FF2B5EF4-FFF2-40B4-BE49-F238E27FC236}">
                <a16:creationId xmlns:a16="http://schemas.microsoft.com/office/drawing/2014/main" id="{5A1C4EAB-0D62-4223-8D85-0BA4F23D3C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8154" y="4789393"/>
            <a:ext cx="2459182" cy="1635094"/>
          </a:xfrm>
          <a:prstGeom prst="rect">
            <a:avLst/>
          </a:prstGeom>
        </p:spPr>
      </p:pic>
      <p:pic>
        <p:nvPicPr>
          <p:cNvPr id="13" name="Picture 12" descr="A picture containing person, indoor, table, computer&#10;&#10;Description automatically generated">
            <a:extLst>
              <a:ext uri="{FF2B5EF4-FFF2-40B4-BE49-F238E27FC236}">
                <a16:creationId xmlns:a16="http://schemas.microsoft.com/office/drawing/2014/main" id="{C1D60317-3254-40AC-AAE1-13007D98D21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736"/>
          <a:stretch/>
        </p:blipFill>
        <p:spPr>
          <a:xfrm>
            <a:off x="9182467" y="4856744"/>
            <a:ext cx="2642106" cy="1567743"/>
          </a:xfrm>
          <a:prstGeom prst="rect">
            <a:avLst/>
          </a:prstGeom>
        </p:spPr>
      </p:pic>
      <p:pic>
        <p:nvPicPr>
          <p:cNvPr id="16" name="Picture 15">
            <a:extLst>
              <a:ext uri="{FF2B5EF4-FFF2-40B4-BE49-F238E27FC236}">
                <a16:creationId xmlns:a16="http://schemas.microsoft.com/office/drawing/2014/main" id="{1AA5DB0A-1044-4A9F-9E3B-33E64175536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7427" y="4754429"/>
            <a:ext cx="2459182" cy="1636252"/>
          </a:xfrm>
          <a:prstGeom prst="rect">
            <a:avLst/>
          </a:prstGeom>
        </p:spPr>
      </p:pic>
      <p:pic>
        <p:nvPicPr>
          <p:cNvPr id="19" name="Picture 18">
            <a:extLst>
              <a:ext uri="{FF2B5EF4-FFF2-40B4-BE49-F238E27FC236}">
                <a16:creationId xmlns:a16="http://schemas.microsoft.com/office/drawing/2014/main" id="{8E373802-E844-4FD0-96BD-88B31933A5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91740" y="4789131"/>
            <a:ext cx="2459182" cy="1635356"/>
          </a:xfrm>
          <a:prstGeom prst="rect">
            <a:avLst/>
          </a:prstGeom>
        </p:spPr>
      </p:pic>
      <p:sp>
        <p:nvSpPr>
          <p:cNvPr id="21" name="Rectangle 20">
            <a:extLst>
              <a:ext uri="{FF2B5EF4-FFF2-40B4-BE49-F238E27FC236}">
                <a16:creationId xmlns:a16="http://schemas.microsoft.com/office/drawing/2014/main" id="{AC4E5D69-8B90-4B50-8E49-A3F370A3F795}"/>
              </a:ext>
            </a:extLst>
          </p:cNvPr>
          <p:cNvSpPr/>
          <p:nvPr/>
        </p:nvSpPr>
        <p:spPr>
          <a:xfrm>
            <a:off x="3809437" y="4385097"/>
            <a:ext cx="1423787"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Dining Room</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5E631EDA-9E0E-4901-B255-2E7029654527}"/>
              </a:ext>
            </a:extLst>
          </p:cNvPr>
          <p:cNvSpPr/>
          <p:nvPr/>
        </p:nvSpPr>
        <p:spPr>
          <a:xfrm>
            <a:off x="9790023" y="4385097"/>
            <a:ext cx="1426994" cy="369332"/>
          </a:xfrm>
          <a:prstGeom prst="rect">
            <a:avLst/>
          </a:prstGeom>
        </p:spPr>
        <p:txBody>
          <a:bodyPr wrap="none">
            <a:spAutoFit/>
          </a:bodyPr>
          <a:lstStyle/>
          <a:p>
            <a:r>
              <a:rPr lang="en-US" dirty="0"/>
              <a:t>Kitchen Table</a:t>
            </a:r>
          </a:p>
        </p:txBody>
      </p:sp>
      <p:sp>
        <p:nvSpPr>
          <p:cNvPr id="24" name="Rectangle 23">
            <a:extLst>
              <a:ext uri="{FF2B5EF4-FFF2-40B4-BE49-F238E27FC236}">
                <a16:creationId xmlns:a16="http://schemas.microsoft.com/office/drawing/2014/main" id="{E213C918-56D0-4DD8-BFFD-65826DD24F53}"/>
              </a:ext>
            </a:extLst>
          </p:cNvPr>
          <p:cNvSpPr/>
          <p:nvPr/>
        </p:nvSpPr>
        <p:spPr>
          <a:xfrm>
            <a:off x="6697957" y="4385097"/>
            <a:ext cx="1401346" cy="369332"/>
          </a:xfrm>
          <a:prstGeom prst="rect">
            <a:avLst/>
          </a:prstGeom>
          <a:noFill/>
        </p:spPr>
        <p:txBody>
          <a:bodyPr wrap="none" lIns="91440" tIns="45720" rIns="91440" bIns="45720">
            <a:spAutoFit/>
          </a:bodyPr>
          <a:lstStyle/>
          <a:p>
            <a:pPr algn="ctr"/>
            <a:r>
              <a:rPr lang="en-US" dirty="0">
                <a:ln w="0"/>
                <a:effectLst>
                  <a:outerShdw blurRad="38100" dist="19050" dir="2700000" algn="tl" rotWithShape="0">
                    <a:schemeClr val="dk1">
                      <a:alpha val="40000"/>
                    </a:schemeClr>
                  </a:outerShdw>
                </a:effectLst>
              </a:rPr>
              <a:t>Home Office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2D227B9C-BA38-46B8-8B79-E3B60E9B8658}"/>
              </a:ext>
            </a:extLst>
          </p:cNvPr>
          <p:cNvSpPr/>
          <p:nvPr/>
        </p:nvSpPr>
        <p:spPr>
          <a:xfrm>
            <a:off x="921993" y="4385097"/>
            <a:ext cx="1350050" cy="369332"/>
          </a:xfrm>
          <a:prstGeom prst="rect">
            <a:avLst/>
          </a:prstGeom>
        </p:spPr>
        <p:txBody>
          <a:bodyPr wrap="none">
            <a:spAutoFit/>
          </a:bodyPr>
          <a:lstStyle/>
          <a:p>
            <a:r>
              <a:rPr lang="en-US" dirty="0"/>
              <a:t>Living Room</a:t>
            </a:r>
          </a:p>
        </p:txBody>
      </p:sp>
    </p:spTree>
    <p:extLst>
      <p:ext uri="{BB962C8B-B14F-4D97-AF65-F5344CB8AC3E}">
        <p14:creationId xmlns:p14="http://schemas.microsoft.com/office/powerpoint/2010/main" val="249071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938-01EE-467E-A446-F59070A8F6DD}"/>
              </a:ext>
            </a:extLst>
          </p:cNvPr>
          <p:cNvSpPr>
            <a:spLocks noGrp="1"/>
          </p:cNvSpPr>
          <p:nvPr>
            <p:ph type="title"/>
          </p:nvPr>
        </p:nvSpPr>
        <p:spPr>
          <a:xfrm>
            <a:off x="838200" y="402780"/>
            <a:ext cx="10515600" cy="1325563"/>
          </a:xfrm>
        </p:spPr>
        <p:txBody>
          <a:bodyPr/>
          <a:lstStyle/>
          <a:p>
            <a:r>
              <a:rPr lang="en-US" dirty="0"/>
              <a:t>Sharing Information</a:t>
            </a:r>
          </a:p>
        </p:txBody>
      </p:sp>
      <p:sp>
        <p:nvSpPr>
          <p:cNvPr id="3" name="TextBox 2">
            <a:extLst>
              <a:ext uri="{FF2B5EF4-FFF2-40B4-BE49-F238E27FC236}">
                <a16:creationId xmlns:a16="http://schemas.microsoft.com/office/drawing/2014/main" id="{0B99BA10-74E8-45CE-B71C-AC3AE8EB3D84}"/>
              </a:ext>
            </a:extLst>
          </p:cNvPr>
          <p:cNvSpPr txBox="1"/>
          <p:nvPr/>
        </p:nvSpPr>
        <p:spPr>
          <a:xfrm>
            <a:off x="838200" y="1335660"/>
            <a:ext cx="5842000" cy="1938992"/>
          </a:xfrm>
          <a:prstGeom prst="rect">
            <a:avLst/>
          </a:prstGeom>
          <a:noFill/>
        </p:spPr>
        <p:txBody>
          <a:bodyPr wrap="square" rtlCol="0">
            <a:spAutoFit/>
          </a:bodyPr>
          <a:lstStyle/>
          <a:p>
            <a:r>
              <a:rPr lang="en-US" sz="2000" u="sng" dirty="0"/>
              <a:t>Personal Information</a:t>
            </a:r>
            <a:r>
              <a:rPr lang="en-US" sz="2000" dirty="0"/>
              <a:t>:  </a:t>
            </a:r>
          </a:p>
          <a:p>
            <a:pPr marL="342900" indent="-342900">
              <a:buBlip>
                <a:blip r:embed="rId3">
                  <a:extLst>
                    <a:ext uri="{837473B0-CC2E-450A-ABE3-18F120FF3D39}">
                      <a1611:picAttrSrcUrl xmlns:a1611="http://schemas.microsoft.com/office/drawing/2016/11/main" r:id="rId4"/>
                    </a:ext>
                  </a:extLst>
                </a:blip>
              </a:buBlip>
            </a:pPr>
            <a:r>
              <a:rPr lang="en-US" sz="2000" dirty="0"/>
              <a:t>Your favorite color or food,  pets that you have, hobbies or interests that you have.</a:t>
            </a:r>
          </a:p>
          <a:p>
            <a:r>
              <a:rPr lang="en-US" sz="2000" u="sng" dirty="0"/>
              <a:t>Private Information</a:t>
            </a:r>
            <a:r>
              <a:rPr lang="en-US" sz="2000" dirty="0"/>
              <a:t>:  </a:t>
            </a:r>
          </a:p>
          <a:p>
            <a:pPr marL="342900" indent="-342900">
              <a:buBlip>
                <a:blip r:embed="rId5">
                  <a:extLst>
                    <a:ext uri="{837473B0-CC2E-450A-ABE3-18F120FF3D39}">
                      <a1611:picAttrSrcUrl xmlns:a1611="http://schemas.microsoft.com/office/drawing/2016/11/main" r:id="rId6"/>
                    </a:ext>
                  </a:extLst>
                </a:blip>
              </a:buBlip>
            </a:pPr>
            <a:r>
              <a:rPr lang="en-US" sz="2000" dirty="0"/>
              <a:t>Your full name, date of birth,  address or the school you attend.</a:t>
            </a:r>
          </a:p>
        </p:txBody>
      </p:sp>
      <p:pic>
        <p:nvPicPr>
          <p:cNvPr id="4" name="Online Media 3" title="Private and Personal Information">
            <a:hlinkClick r:id="" action="ppaction://media"/>
            <a:extLst>
              <a:ext uri="{FF2B5EF4-FFF2-40B4-BE49-F238E27FC236}">
                <a16:creationId xmlns:a16="http://schemas.microsoft.com/office/drawing/2014/main" id="{E291F973-5F0A-4084-9FD6-B0F7CB201619}"/>
              </a:ext>
            </a:extLst>
          </p:cNvPr>
          <p:cNvPicPr>
            <a:picLocks noRot="1" noChangeAspect="1"/>
          </p:cNvPicPr>
          <p:nvPr>
            <a:videoFile r:link="rId1"/>
          </p:nvPr>
        </p:nvPicPr>
        <p:blipFill>
          <a:blip r:embed="rId7"/>
          <a:stretch>
            <a:fillRect/>
          </a:stretch>
        </p:blipFill>
        <p:spPr>
          <a:xfrm>
            <a:off x="981241" y="3837944"/>
            <a:ext cx="4528844" cy="2558797"/>
          </a:xfrm>
          <a:prstGeom prst="rect">
            <a:avLst/>
          </a:prstGeom>
        </p:spPr>
      </p:pic>
      <p:pic>
        <p:nvPicPr>
          <p:cNvPr id="6" name="Picture 5">
            <a:hlinkClick r:id="rId8"/>
            <a:extLst>
              <a:ext uri="{FF2B5EF4-FFF2-40B4-BE49-F238E27FC236}">
                <a16:creationId xmlns:a16="http://schemas.microsoft.com/office/drawing/2014/main" id="{62F33435-7840-4F39-9390-436FA32B59CD}"/>
              </a:ext>
            </a:extLst>
          </p:cNvPr>
          <p:cNvPicPr>
            <a:picLocks noChangeAspect="1"/>
          </p:cNvPicPr>
          <p:nvPr/>
        </p:nvPicPr>
        <p:blipFill>
          <a:blip r:embed="rId9"/>
          <a:stretch>
            <a:fillRect/>
          </a:stretch>
        </p:blipFill>
        <p:spPr>
          <a:xfrm>
            <a:off x="7560266" y="4228360"/>
            <a:ext cx="2685755" cy="1441893"/>
          </a:xfrm>
          <a:prstGeom prst="rect">
            <a:avLst/>
          </a:prstGeom>
        </p:spPr>
      </p:pic>
      <p:sp>
        <p:nvSpPr>
          <p:cNvPr id="7" name="Rectangle 6">
            <a:extLst>
              <a:ext uri="{FF2B5EF4-FFF2-40B4-BE49-F238E27FC236}">
                <a16:creationId xmlns:a16="http://schemas.microsoft.com/office/drawing/2014/main" id="{EC2DE6F6-DAD5-45F4-B880-D4A8C5933EB0}"/>
              </a:ext>
            </a:extLst>
          </p:cNvPr>
          <p:cNvSpPr/>
          <p:nvPr/>
        </p:nvSpPr>
        <p:spPr>
          <a:xfrm>
            <a:off x="7494698" y="5691337"/>
            <a:ext cx="3716061" cy="830997"/>
          </a:xfrm>
          <a:prstGeom prst="rect">
            <a:avLst/>
          </a:prstGeom>
        </p:spPr>
        <p:txBody>
          <a:bodyPr wrap="square">
            <a:spAutoFit/>
          </a:bodyPr>
          <a:lstStyle/>
          <a:p>
            <a:r>
              <a:rPr lang="en-US" sz="1600" dirty="0">
                <a:solidFill>
                  <a:srgbClr val="3A3A3A"/>
                </a:solidFill>
              </a:rPr>
              <a:t>Students evaluate examples of online messages and decide what information is appropriate to share, and when. </a:t>
            </a:r>
            <a:endParaRPr lang="en-US" sz="1600" i="0" dirty="0">
              <a:solidFill>
                <a:srgbClr val="3A3A3A"/>
              </a:solidFill>
              <a:effectLst/>
            </a:endParaRPr>
          </a:p>
        </p:txBody>
      </p:sp>
      <p:sp>
        <p:nvSpPr>
          <p:cNvPr id="8" name="TextBox 7">
            <a:extLst>
              <a:ext uri="{FF2B5EF4-FFF2-40B4-BE49-F238E27FC236}">
                <a16:creationId xmlns:a16="http://schemas.microsoft.com/office/drawing/2014/main" id="{7C106BF5-B6E1-4CA0-A22B-0E59A73F6C1F}"/>
              </a:ext>
            </a:extLst>
          </p:cNvPr>
          <p:cNvSpPr txBox="1"/>
          <p:nvPr/>
        </p:nvSpPr>
        <p:spPr>
          <a:xfrm>
            <a:off x="7537582" y="3837944"/>
            <a:ext cx="3328988" cy="369332"/>
          </a:xfrm>
          <a:prstGeom prst="rect">
            <a:avLst/>
          </a:prstGeom>
          <a:noFill/>
        </p:spPr>
        <p:txBody>
          <a:bodyPr wrap="square" rtlCol="0">
            <a:spAutoFit/>
          </a:bodyPr>
          <a:lstStyle/>
          <a:p>
            <a:r>
              <a:rPr lang="en-US" dirty="0">
                <a:hlinkClick r:id="rId8"/>
              </a:rPr>
              <a:t>Click here to play Share Jumper</a:t>
            </a:r>
            <a:endParaRPr lang="en-US" dirty="0"/>
          </a:p>
        </p:txBody>
      </p:sp>
      <p:sp>
        <p:nvSpPr>
          <p:cNvPr id="9" name="Content Placeholder 3">
            <a:extLst>
              <a:ext uri="{FF2B5EF4-FFF2-40B4-BE49-F238E27FC236}">
                <a16:creationId xmlns:a16="http://schemas.microsoft.com/office/drawing/2014/main" id="{BFA82350-8A59-41F8-94AA-DD46FE7BD25E}"/>
              </a:ext>
            </a:extLst>
          </p:cNvPr>
          <p:cNvSpPr txBox="1">
            <a:spLocks/>
          </p:cNvSpPr>
          <p:nvPr/>
        </p:nvSpPr>
        <p:spPr>
          <a:xfrm>
            <a:off x="6355870" y="786017"/>
            <a:ext cx="4997930" cy="426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pic>
        <p:nvPicPr>
          <p:cNvPr id="10" name="Picture 9">
            <a:extLst>
              <a:ext uri="{FF2B5EF4-FFF2-40B4-BE49-F238E27FC236}">
                <a16:creationId xmlns:a16="http://schemas.microsoft.com/office/drawing/2014/main" id="{57E780BB-F503-43CB-87BF-457866D10801}"/>
              </a:ext>
            </a:extLst>
          </p:cNvPr>
          <p:cNvPicPr>
            <a:picLocks noChangeAspect="1"/>
          </p:cNvPicPr>
          <p:nvPr/>
        </p:nvPicPr>
        <p:blipFill>
          <a:blip r:embed="rId10"/>
          <a:stretch>
            <a:fillRect/>
          </a:stretch>
        </p:blipFill>
        <p:spPr>
          <a:xfrm>
            <a:off x="8041343" y="930793"/>
            <a:ext cx="2317792" cy="2748727"/>
          </a:xfrm>
          <a:prstGeom prst="rect">
            <a:avLst/>
          </a:prstGeom>
        </p:spPr>
      </p:pic>
      <p:pic>
        <p:nvPicPr>
          <p:cNvPr id="11" name="Picture 10">
            <a:extLst>
              <a:ext uri="{FF2B5EF4-FFF2-40B4-BE49-F238E27FC236}">
                <a16:creationId xmlns:a16="http://schemas.microsoft.com/office/drawing/2014/main" id="{ADA6181C-64E6-43FE-9F56-60E81614BEC6}"/>
              </a:ext>
            </a:extLst>
          </p:cNvPr>
          <p:cNvPicPr>
            <a:picLocks noChangeAspect="1"/>
          </p:cNvPicPr>
          <p:nvPr/>
        </p:nvPicPr>
        <p:blipFill>
          <a:blip r:embed="rId11"/>
          <a:stretch>
            <a:fillRect/>
          </a:stretch>
        </p:blipFill>
        <p:spPr>
          <a:xfrm>
            <a:off x="7977885" y="478633"/>
            <a:ext cx="2444708" cy="499915"/>
          </a:xfrm>
          <a:prstGeom prst="rect">
            <a:avLst/>
          </a:prstGeom>
        </p:spPr>
      </p:pic>
    </p:spTree>
    <p:extLst>
      <p:ext uri="{BB962C8B-B14F-4D97-AF65-F5344CB8AC3E}">
        <p14:creationId xmlns:p14="http://schemas.microsoft.com/office/powerpoint/2010/main" val="13274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EFD392-2680-41C6-A661-44456DAA5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5D1B3-D50E-4E66-A3B1-AE86DDCF9694}"/>
              </a:ext>
            </a:extLst>
          </p:cNvPr>
          <p:cNvSpPr>
            <a:spLocks noGrp="1"/>
          </p:cNvSpPr>
          <p:nvPr>
            <p:ph type="title"/>
          </p:nvPr>
        </p:nvSpPr>
        <p:spPr>
          <a:xfrm>
            <a:off x="1252800" y="662399"/>
            <a:ext cx="5995987" cy="1494000"/>
          </a:xfrm>
        </p:spPr>
        <p:txBody>
          <a:bodyPr vert="horz" lIns="91440" tIns="45720" rIns="91440" bIns="45720" rtlCol="0" anchor="t">
            <a:normAutofit/>
          </a:bodyPr>
          <a:lstStyle/>
          <a:p>
            <a:r>
              <a:rPr lang="en-US" dirty="0"/>
              <a:t>1, 2, 3 Beware!  </a:t>
            </a:r>
          </a:p>
        </p:txBody>
      </p:sp>
      <p:grpSp>
        <p:nvGrpSpPr>
          <p:cNvPr id="18" name="Group 17">
            <a:extLst>
              <a:ext uri="{FF2B5EF4-FFF2-40B4-BE49-F238E27FC236}">
                <a16:creationId xmlns:a16="http://schemas.microsoft.com/office/drawing/2014/main" id="{DE866941-6974-471B-96DC-E7D4042D8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9" name="Freeform 6">
              <a:extLst>
                <a:ext uri="{FF2B5EF4-FFF2-40B4-BE49-F238E27FC236}">
                  <a16:creationId xmlns:a16="http://schemas.microsoft.com/office/drawing/2014/main" id="{FDDB1D1D-BDCA-4CA7-ACB7-28E2D624C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0" name="Freeform 6">
              <a:extLst>
                <a:ext uri="{FF2B5EF4-FFF2-40B4-BE49-F238E27FC236}">
                  <a16:creationId xmlns:a16="http://schemas.microsoft.com/office/drawing/2014/main" id="{91FF3012-8189-40F6-B836-E04371B0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TextBox 2">
            <a:extLst>
              <a:ext uri="{FF2B5EF4-FFF2-40B4-BE49-F238E27FC236}">
                <a16:creationId xmlns:a16="http://schemas.microsoft.com/office/drawing/2014/main" id="{D93CEA9D-CEE7-4BC0-BB2D-283288B9DDFA}"/>
              </a:ext>
            </a:extLst>
          </p:cNvPr>
          <p:cNvSpPr txBox="1"/>
          <p:nvPr/>
        </p:nvSpPr>
        <p:spPr>
          <a:xfrm>
            <a:off x="1251678" y="2286001"/>
            <a:ext cx="6015897" cy="3593591"/>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Downloading malware.</a:t>
            </a:r>
            <a:r>
              <a:rPr lang="en-US" sz="2000">
                <a:solidFill>
                  <a:schemeClr val="tx1">
                    <a:alpha val="60000"/>
                  </a:schemeClr>
                </a:solidFill>
              </a:rPr>
              <a:t> Kids who download free games, music, ringtones or apps may be installing viruses or malware on their device that can damage it or infiltrate it to gain access to personal information. </a:t>
            </a:r>
          </a:p>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Scams.</a:t>
            </a:r>
            <a:r>
              <a:rPr lang="en-US" sz="2000">
                <a:solidFill>
                  <a:schemeClr val="tx1">
                    <a:alpha val="60000"/>
                  </a:schemeClr>
                </a:solidFill>
              </a:rPr>
              <a:t> Criminals may entice children to buy things online or they may offer goods for “free” in exchange for more personal information.</a:t>
            </a:r>
          </a:p>
          <a:p>
            <a:pPr marL="342900" indent="-228600">
              <a:lnSpc>
                <a:spcPct val="90000"/>
              </a:lnSpc>
              <a:spcAft>
                <a:spcPts val="600"/>
              </a:spcAft>
              <a:buFont typeface="Arial" panose="020B0604020202020204" pitchFamily="34" charset="0"/>
              <a:buChar char="•"/>
            </a:pPr>
            <a:r>
              <a:rPr lang="en-US" sz="2000" b="1">
                <a:solidFill>
                  <a:schemeClr val="tx1">
                    <a:alpha val="60000"/>
                  </a:schemeClr>
                </a:solidFill>
              </a:rPr>
              <a:t>Accepting “Friend Requests”.</a:t>
            </a:r>
            <a:r>
              <a:rPr lang="en-US" sz="2000">
                <a:solidFill>
                  <a:schemeClr val="tx1">
                    <a:alpha val="60000"/>
                  </a:schemeClr>
                </a:solidFill>
              </a:rPr>
              <a:t> Make sure you and your child have a plan in place to identify which friend requests are “Real”.  Rules for accepting family and friends only.</a:t>
            </a:r>
          </a:p>
        </p:txBody>
      </p:sp>
      <p:pic>
        <p:nvPicPr>
          <p:cNvPr id="11" name="Picture 10" descr="Graphical user interface&#10;&#10;Description automatically generated">
            <a:extLst>
              <a:ext uri="{FF2B5EF4-FFF2-40B4-BE49-F238E27FC236}">
                <a16:creationId xmlns:a16="http://schemas.microsoft.com/office/drawing/2014/main" id="{6CFF155D-0A65-46BD-BFB9-3460C911D4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7169" y="643470"/>
            <a:ext cx="3466591" cy="168129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B5A4935-F54F-4B3D-9A23-D5F79EE460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10766" y="2597817"/>
            <a:ext cx="3779398" cy="166236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252A6D1-45B4-4201-BC72-C8A7F22F36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724791" y="4533234"/>
            <a:ext cx="1751348" cy="1681295"/>
          </a:xfrm>
          <a:prstGeom prst="rect">
            <a:avLst/>
          </a:prstGeom>
        </p:spPr>
      </p:pic>
    </p:spTree>
    <p:extLst>
      <p:ext uri="{BB962C8B-B14F-4D97-AF65-F5344CB8AC3E}">
        <p14:creationId xmlns:p14="http://schemas.microsoft.com/office/powerpoint/2010/main" val="302965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515C-0DCA-4820-B63F-06BA9C5EC6D9}"/>
              </a:ext>
            </a:extLst>
          </p:cNvPr>
          <p:cNvSpPr>
            <a:spLocks noGrp="1"/>
          </p:cNvSpPr>
          <p:nvPr>
            <p:ph type="title"/>
          </p:nvPr>
        </p:nvSpPr>
        <p:spPr>
          <a:xfrm>
            <a:off x="416522" y="117718"/>
            <a:ext cx="5085522" cy="1325563"/>
          </a:xfrm>
        </p:spPr>
        <p:txBody>
          <a:bodyPr/>
          <a:lstStyle/>
          <a:p>
            <a:r>
              <a:rPr lang="en-US" dirty="0"/>
              <a:t>Passwords &amp; Security</a:t>
            </a:r>
          </a:p>
        </p:txBody>
      </p:sp>
      <p:sp>
        <p:nvSpPr>
          <p:cNvPr id="3" name="Rectangle 2">
            <a:extLst>
              <a:ext uri="{FF2B5EF4-FFF2-40B4-BE49-F238E27FC236}">
                <a16:creationId xmlns:a16="http://schemas.microsoft.com/office/drawing/2014/main" id="{F574EAE1-0526-4F21-99E8-AAFEC4D4E0CA}"/>
              </a:ext>
            </a:extLst>
          </p:cNvPr>
          <p:cNvSpPr/>
          <p:nvPr/>
        </p:nvSpPr>
        <p:spPr>
          <a:xfrm>
            <a:off x="444143" y="1181447"/>
            <a:ext cx="7100299" cy="5324535"/>
          </a:xfrm>
          <a:prstGeom prst="rect">
            <a:avLst/>
          </a:prstGeom>
        </p:spPr>
        <p:txBody>
          <a:bodyPr wrap="square">
            <a:spAutoFit/>
          </a:bodyPr>
          <a:lstStyle/>
          <a:p>
            <a:r>
              <a:rPr lang="en-US" sz="2000" dirty="0"/>
              <a:t>Kids need to know about the dangers of sharing their password with others and how to create safe and secure passwords. </a:t>
            </a:r>
          </a:p>
          <a:p>
            <a:endParaRPr lang="en-US" sz="2000" dirty="0"/>
          </a:p>
          <a:p>
            <a:r>
              <a:rPr lang="en-US" sz="2000" b="1" dirty="0"/>
              <a:t>Creating a Strong Password:</a:t>
            </a:r>
          </a:p>
          <a:p>
            <a:pPr marL="342900" indent="-342900">
              <a:buFont typeface="Wingdings" panose="05000000000000000000" pitchFamily="2" charset="2"/>
              <a:buChar char="v"/>
            </a:pPr>
            <a:r>
              <a:rPr lang="en-US" sz="2000" dirty="0"/>
              <a:t>Create passwords that are easy to remember but hard to guess.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Passwords should be at least 8-10 characters long</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Include numbers, capital letters and symbols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Consider using a password manager (such as LastPass)</a:t>
            </a:r>
          </a:p>
          <a:p>
            <a:endParaRPr lang="en-US" sz="2000" dirty="0"/>
          </a:p>
          <a:p>
            <a:pPr marL="342900" indent="-342900">
              <a:buFont typeface="Wingdings" panose="05000000000000000000" pitchFamily="2" charset="2"/>
              <a:buChar char="v"/>
            </a:pPr>
            <a:r>
              <a:rPr lang="en-US" sz="2000" dirty="0"/>
              <a:t>Try not to use the same password for multiple sites</a:t>
            </a:r>
          </a:p>
          <a:p>
            <a:pPr marL="342900" indent="-342900">
              <a:buFont typeface="Wingdings" panose="05000000000000000000" pitchFamily="2" charset="2"/>
              <a:buChar char="v"/>
            </a:pPr>
            <a:endParaRPr lang="en-US" sz="2000" dirty="0"/>
          </a:p>
          <a:p>
            <a:endParaRPr lang="en-US" sz="2000" dirty="0"/>
          </a:p>
          <a:p>
            <a:r>
              <a:rPr lang="en-US" sz="2000" dirty="0">
                <a:hlinkClick r:id="rId2"/>
              </a:rPr>
              <a:t>Click here for PCS Recommendations</a:t>
            </a:r>
            <a:endParaRPr lang="en-US" sz="2000" dirty="0"/>
          </a:p>
          <a:p>
            <a:endParaRPr lang="en-US" sz="2000" dirty="0"/>
          </a:p>
        </p:txBody>
      </p:sp>
      <p:sp>
        <p:nvSpPr>
          <p:cNvPr id="5" name="TextBox 4">
            <a:extLst>
              <a:ext uri="{FF2B5EF4-FFF2-40B4-BE49-F238E27FC236}">
                <a16:creationId xmlns:a16="http://schemas.microsoft.com/office/drawing/2014/main" id="{96B096ED-E73A-488A-A65D-6BD21645A158}"/>
              </a:ext>
            </a:extLst>
          </p:cNvPr>
          <p:cNvSpPr txBox="1"/>
          <p:nvPr/>
        </p:nvSpPr>
        <p:spPr>
          <a:xfrm>
            <a:off x="7830919" y="411168"/>
            <a:ext cx="3221331" cy="369332"/>
          </a:xfrm>
          <a:prstGeom prst="rect">
            <a:avLst/>
          </a:prstGeom>
          <a:noFill/>
        </p:spPr>
        <p:txBody>
          <a:bodyPr wrap="none" rtlCol="0">
            <a:spAutoFit/>
          </a:bodyPr>
          <a:lstStyle/>
          <a:p>
            <a:r>
              <a:rPr lang="en-US" dirty="0">
                <a:hlinkClick r:id="rId3"/>
              </a:rPr>
              <a:t>Here is a fun game kids can play</a:t>
            </a:r>
            <a:r>
              <a:rPr lang="en-US" dirty="0"/>
              <a:t>:</a:t>
            </a:r>
          </a:p>
        </p:txBody>
      </p:sp>
      <p:pic>
        <p:nvPicPr>
          <p:cNvPr id="6" name="Picture 5">
            <a:hlinkClick r:id="rId3"/>
            <a:extLst>
              <a:ext uri="{FF2B5EF4-FFF2-40B4-BE49-F238E27FC236}">
                <a16:creationId xmlns:a16="http://schemas.microsoft.com/office/drawing/2014/main" id="{608BE516-CC38-49B7-8504-2FC5B0900B3C}"/>
              </a:ext>
            </a:extLst>
          </p:cNvPr>
          <p:cNvPicPr>
            <a:picLocks noChangeAspect="1"/>
          </p:cNvPicPr>
          <p:nvPr/>
        </p:nvPicPr>
        <p:blipFill>
          <a:blip r:embed="rId4"/>
          <a:stretch>
            <a:fillRect/>
          </a:stretch>
        </p:blipFill>
        <p:spPr>
          <a:xfrm>
            <a:off x="7911215" y="780500"/>
            <a:ext cx="2911568" cy="1556880"/>
          </a:xfrm>
          <a:prstGeom prst="rect">
            <a:avLst/>
          </a:prstGeom>
        </p:spPr>
      </p:pic>
      <p:sp>
        <p:nvSpPr>
          <p:cNvPr id="7" name="Rectangle 6">
            <a:extLst>
              <a:ext uri="{FF2B5EF4-FFF2-40B4-BE49-F238E27FC236}">
                <a16:creationId xmlns:a16="http://schemas.microsoft.com/office/drawing/2014/main" id="{AA54A628-4ED0-4D28-8B08-9405214F6878}"/>
              </a:ext>
            </a:extLst>
          </p:cNvPr>
          <p:cNvSpPr/>
          <p:nvPr/>
        </p:nvSpPr>
        <p:spPr>
          <a:xfrm>
            <a:off x="7568526" y="2273897"/>
            <a:ext cx="3988547" cy="1631216"/>
          </a:xfrm>
          <a:prstGeom prst="rect">
            <a:avLst/>
          </a:prstGeom>
        </p:spPr>
        <p:txBody>
          <a:bodyPr wrap="square">
            <a:spAutoFit/>
          </a:bodyPr>
          <a:lstStyle/>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Learn what components make a password secure.</a:t>
            </a:r>
          </a:p>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Identify ways they can create a memorable but secure password.</a:t>
            </a:r>
          </a:p>
          <a:p>
            <a:pPr marL="342900" indent="-342900">
              <a:buFont typeface="Wingdings" panose="05000000000000000000" pitchFamily="2" charset="2"/>
              <a:buChar char="ü"/>
            </a:pPr>
            <a:r>
              <a:rPr lang="en-US" sz="2000" dirty="0">
                <a:solidFill>
                  <a:srgbClr val="3A3A3A"/>
                </a:solidFill>
                <a:latin typeface="Calibri" panose="020F0502020204030204" pitchFamily="34" charset="0"/>
                <a:cs typeface="Calibri" panose="020F0502020204030204" pitchFamily="34" charset="0"/>
              </a:rPr>
              <a:t>Create a secure password.</a:t>
            </a:r>
            <a:endParaRPr lang="en-US" sz="2000" b="0" i="0" dirty="0">
              <a:solidFill>
                <a:srgbClr val="3A3A3A"/>
              </a:solidFill>
              <a:effectLst/>
              <a:latin typeface="Calibri" panose="020F0502020204030204" pitchFamily="34" charset="0"/>
              <a:cs typeface="Calibri" panose="020F0502020204030204" pitchFamily="34" charset="0"/>
            </a:endParaRPr>
          </a:p>
        </p:txBody>
      </p:sp>
      <p:pic>
        <p:nvPicPr>
          <p:cNvPr id="4" name="Picture 3">
            <a:hlinkClick r:id="rId5"/>
            <a:extLst>
              <a:ext uri="{FF2B5EF4-FFF2-40B4-BE49-F238E27FC236}">
                <a16:creationId xmlns:a16="http://schemas.microsoft.com/office/drawing/2014/main" id="{452AD600-9517-40EE-B8F4-6B671CDD8212}"/>
              </a:ext>
            </a:extLst>
          </p:cNvPr>
          <p:cNvPicPr>
            <a:picLocks noChangeAspect="1"/>
          </p:cNvPicPr>
          <p:nvPr/>
        </p:nvPicPr>
        <p:blipFill>
          <a:blip r:embed="rId6"/>
          <a:stretch>
            <a:fillRect/>
          </a:stretch>
        </p:blipFill>
        <p:spPr>
          <a:xfrm>
            <a:off x="7830919" y="4402290"/>
            <a:ext cx="3566408" cy="2327865"/>
          </a:xfrm>
          <a:prstGeom prst="rect">
            <a:avLst/>
          </a:prstGeom>
        </p:spPr>
      </p:pic>
      <p:sp>
        <p:nvSpPr>
          <p:cNvPr id="8" name="TextBox 7">
            <a:extLst>
              <a:ext uri="{FF2B5EF4-FFF2-40B4-BE49-F238E27FC236}">
                <a16:creationId xmlns:a16="http://schemas.microsoft.com/office/drawing/2014/main" id="{19A99858-EE63-4570-9C62-39F89500D310}"/>
              </a:ext>
            </a:extLst>
          </p:cNvPr>
          <p:cNvSpPr txBox="1"/>
          <p:nvPr/>
        </p:nvSpPr>
        <p:spPr>
          <a:xfrm>
            <a:off x="8849075" y="4032958"/>
            <a:ext cx="1300228" cy="369332"/>
          </a:xfrm>
          <a:prstGeom prst="rect">
            <a:avLst/>
          </a:prstGeom>
          <a:noFill/>
        </p:spPr>
        <p:txBody>
          <a:bodyPr wrap="none" rtlCol="0">
            <a:spAutoFit/>
          </a:bodyPr>
          <a:lstStyle/>
          <a:p>
            <a:r>
              <a:rPr lang="en-US" dirty="0">
                <a:hlinkClick r:id="rId5"/>
              </a:rPr>
              <a:t>Click to Play</a:t>
            </a:r>
            <a:endParaRPr lang="en-US" dirty="0"/>
          </a:p>
        </p:txBody>
      </p:sp>
    </p:spTree>
    <p:extLst>
      <p:ext uri="{BB962C8B-B14F-4D97-AF65-F5344CB8AC3E}">
        <p14:creationId xmlns:p14="http://schemas.microsoft.com/office/powerpoint/2010/main" val="19793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9F32-6260-4CF2-BDEF-08E5150D6CF0}"/>
              </a:ext>
            </a:extLst>
          </p:cNvPr>
          <p:cNvSpPr>
            <a:spLocks noGrp="1"/>
          </p:cNvSpPr>
          <p:nvPr>
            <p:ph type="title"/>
          </p:nvPr>
        </p:nvSpPr>
        <p:spPr>
          <a:xfrm>
            <a:off x="838200" y="365125"/>
            <a:ext cx="5461000" cy="955675"/>
          </a:xfrm>
        </p:spPr>
        <p:txBody>
          <a:bodyPr/>
          <a:lstStyle/>
          <a:p>
            <a:r>
              <a:rPr lang="en-US"/>
              <a:t>What is Cyber Bullying?</a:t>
            </a:r>
            <a:endParaRPr lang="en-US" dirty="0"/>
          </a:p>
        </p:txBody>
      </p:sp>
      <p:sp>
        <p:nvSpPr>
          <p:cNvPr id="4" name="TextBox 3">
            <a:extLst>
              <a:ext uri="{FF2B5EF4-FFF2-40B4-BE49-F238E27FC236}">
                <a16:creationId xmlns:a16="http://schemas.microsoft.com/office/drawing/2014/main" id="{E1460C22-FE84-46C7-8183-DE0A063C8268}"/>
              </a:ext>
            </a:extLst>
          </p:cNvPr>
          <p:cNvSpPr txBox="1"/>
          <p:nvPr/>
        </p:nvSpPr>
        <p:spPr>
          <a:xfrm>
            <a:off x="928843" y="1320800"/>
            <a:ext cx="5565040" cy="2031325"/>
          </a:xfrm>
          <a:prstGeom prst="rect">
            <a:avLst/>
          </a:prstGeom>
          <a:noFill/>
        </p:spPr>
        <p:txBody>
          <a:bodyPr wrap="square" rtlCol="0">
            <a:spAutoFit/>
          </a:bodyPr>
          <a:lstStyle/>
          <a:p>
            <a:r>
              <a:rPr lang="en-US"/>
              <a:t>Cyberbullying is a type of bullying that takes</a:t>
            </a:r>
          </a:p>
          <a:p>
            <a:r>
              <a:rPr lang="en-US"/>
              <a:t>place over cellphones, computers, and tablets.  It can occur privately between the offender and the victim or more globally through social media, public forums or during gaming.  It consists of sending, posting or sharing negative , harmful, false or mean content about another person.</a:t>
            </a:r>
            <a:endParaRPr lang="en-US" dirty="0"/>
          </a:p>
        </p:txBody>
      </p:sp>
      <p:pic>
        <p:nvPicPr>
          <p:cNvPr id="5" name="Online Media 4" title="What's Cyberbullying?">
            <a:hlinkClick r:id="" action="ppaction://media"/>
            <a:extLst>
              <a:ext uri="{FF2B5EF4-FFF2-40B4-BE49-F238E27FC236}">
                <a16:creationId xmlns:a16="http://schemas.microsoft.com/office/drawing/2014/main" id="{591486F5-D73D-4D92-8257-E40DCF54B4D9}"/>
              </a:ext>
            </a:extLst>
          </p:cNvPr>
          <p:cNvPicPr>
            <a:picLocks noRot="1" noChangeAspect="1"/>
          </p:cNvPicPr>
          <p:nvPr>
            <a:videoFile r:link="rId1"/>
          </p:nvPr>
        </p:nvPicPr>
        <p:blipFill>
          <a:blip r:embed="rId3"/>
          <a:stretch>
            <a:fillRect/>
          </a:stretch>
        </p:blipFill>
        <p:spPr>
          <a:xfrm>
            <a:off x="1219201" y="3608564"/>
            <a:ext cx="4504266" cy="2544910"/>
          </a:xfrm>
          <a:prstGeom prst="rect">
            <a:avLst/>
          </a:prstGeom>
        </p:spPr>
      </p:pic>
      <p:pic>
        <p:nvPicPr>
          <p:cNvPr id="6" name="Picture 5">
            <a:extLst>
              <a:ext uri="{FF2B5EF4-FFF2-40B4-BE49-F238E27FC236}">
                <a16:creationId xmlns:a16="http://schemas.microsoft.com/office/drawing/2014/main" id="{2CD898C1-C0A6-473E-B4AA-461AD1DE075C}"/>
              </a:ext>
            </a:extLst>
          </p:cNvPr>
          <p:cNvPicPr>
            <a:picLocks noChangeAspect="1"/>
          </p:cNvPicPr>
          <p:nvPr/>
        </p:nvPicPr>
        <p:blipFill>
          <a:blip r:embed="rId4"/>
          <a:stretch>
            <a:fillRect/>
          </a:stretch>
        </p:blipFill>
        <p:spPr>
          <a:xfrm>
            <a:off x="7238669" y="467814"/>
            <a:ext cx="3734130" cy="5768622"/>
          </a:xfrm>
          <a:prstGeom prst="rect">
            <a:avLst/>
          </a:prstGeom>
        </p:spPr>
      </p:pic>
    </p:spTree>
    <p:extLst>
      <p:ext uri="{BB962C8B-B14F-4D97-AF65-F5344CB8AC3E}">
        <p14:creationId xmlns:p14="http://schemas.microsoft.com/office/powerpoint/2010/main" val="38972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F575-C365-4933-8B21-1F819FE5ECD5}"/>
              </a:ext>
            </a:extLst>
          </p:cNvPr>
          <p:cNvSpPr>
            <a:spLocks noGrp="1"/>
          </p:cNvSpPr>
          <p:nvPr>
            <p:ph type="title"/>
          </p:nvPr>
        </p:nvSpPr>
        <p:spPr/>
        <p:txBody>
          <a:bodyPr/>
          <a:lstStyle/>
          <a:p>
            <a:r>
              <a:rPr lang="en-US" dirty="0"/>
              <a:t>More on Cyber Bullying</a:t>
            </a:r>
            <a:br>
              <a:rPr lang="en-US" dirty="0"/>
            </a:br>
            <a:endParaRPr lang="en-US" dirty="0"/>
          </a:p>
        </p:txBody>
      </p:sp>
      <p:pic>
        <p:nvPicPr>
          <p:cNvPr id="3" name="Picture 2">
            <a:hlinkClick r:id="rId2"/>
            <a:extLst>
              <a:ext uri="{FF2B5EF4-FFF2-40B4-BE49-F238E27FC236}">
                <a16:creationId xmlns:a16="http://schemas.microsoft.com/office/drawing/2014/main" id="{DD3885AB-27BB-492D-A0AC-F9FB2A6E5B05}"/>
              </a:ext>
            </a:extLst>
          </p:cNvPr>
          <p:cNvPicPr>
            <a:picLocks noChangeAspect="1"/>
          </p:cNvPicPr>
          <p:nvPr/>
        </p:nvPicPr>
        <p:blipFill>
          <a:blip r:embed="rId3"/>
          <a:stretch>
            <a:fillRect/>
          </a:stretch>
        </p:blipFill>
        <p:spPr>
          <a:xfrm>
            <a:off x="7672139" y="1338111"/>
            <a:ext cx="3706935" cy="2015008"/>
          </a:xfrm>
          <a:prstGeom prst="rect">
            <a:avLst/>
          </a:prstGeom>
        </p:spPr>
      </p:pic>
      <p:sp>
        <p:nvSpPr>
          <p:cNvPr id="4" name="Rectangle 3">
            <a:extLst>
              <a:ext uri="{FF2B5EF4-FFF2-40B4-BE49-F238E27FC236}">
                <a16:creationId xmlns:a16="http://schemas.microsoft.com/office/drawing/2014/main" id="{57B9EBB6-C2FF-4935-8066-D9D1B4BFC29A}"/>
              </a:ext>
            </a:extLst>
          </p:cNvPr>
          <p:cNvSpPr/>
          <p:nvPr/>
        </p:nvSpPr>
        <p:spPr>
          <a:xfrm>
            <a:off x="7672139" y="3429000"/>
            <a:ext cx="4109117"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Compare different forms of cyberbullying and the roles of those involved.</a:t>
            </a:r>
          </a:p>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Interpret scenarios that illustrate the importance of empathizing with targets of cyberbullying.</a:t>
            </a:r>
          </a:p>
          <a:p>
            <a:pPr marL="285750" indent="-285750">
              <a:buFont typeface="Wingdings" panose="05000000000000000000" pitchFamily="2" charset="2"/>
              <a:buChar char="ü"/>
            </a:pPr>
            <a:r>
              <a:rPr lang="en-US" dirty="0">
                <a:solidFill>
                  <a:srgbClr val="3A3A3A"/>
                </a:solidFill>
                <a:latin typeface="Calibri" panose="020F0502020204030204" pitchFamily="34" charset="0"/>
                <a:cs typeface="Calibri" panose="020F0502020204030204" pitchFamily="34" charset="0"/>
              </a:rPr>
              <a:t>Identify ways to be an upstander when cyberbullying occurs.</a:t>
            </a:r>
            <a:endParaRPr lang="en-US" b="0" i="0" dirty="0">
              <a:solidFill>
                <a:srgbClr val="3A3A3A"/>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B93AE7D-63FD-4F70-9756-07D731735082}"/>
              </a:ext>
            </a:extLst>
          </p:cNvPr>
          <p:cNvSpPr txBox="1"/>
          <p:nvPr/>
        </p:nvSpPr>
        <p:spPr>
          <a:xfrm>
            <a:off x="8103295" y="815327"/>
            <a:ext cx="2844625" cy="369332"/>
          </a:xfrm>
          <a:prstGeom prst="rect">
            <a:avLst/>
          </a:prstGeom>
          <a:noFill/>
        </p:spPr>
        <p:txBody>
          <a:bodyPr wrap="none" rtlCol="0">
            <a:spAutoFit/>
          </a:bodyPr>
          <a:lstStyle/>
          <a:p>
            <a:r>
              <a:rPr lang="en-US" dirty="0">
                <a:hlinkClick r:id="rId2"/>
              </a:rPr>
              <a:t>Click here to play this game!</a:t>
            </a:r>
            <a:endParaRPr lang="en-US" dirty="0"/>
          </a:p>
        </p:txBody>
      </p:sp>
      <p:sp>
        <p:nvSpPr>
          <p:cNvPr id="6" name="Rectangle 5">
            <a:extLst>
              <a:ext uri="{FF2B5EF4-FFF2-40B4-BE49-F238E27FC236}">
                <a16:creationId xmlns:a16="http://schemas.microsoft.com/office/drawing/2014/main" id="{8D1D30EA-DD06-484A-983F-70FC0F78AFC9}"/>
              </a:ext>
            </a:extLst>
          </p:cNvPr>
          <p:cNvSpPr/>
          <p:nvPr/>
        </p:nvSpPr>
        <p:spPr>
          <a:xfrm>
            <a:off x="838200" y="815327"/>
            <a:ext cx="5731933" cy="2185214"/>
          </a:xfrm>
          <a:prstGeom prst="rect">
            <a:avLst/>
          </a:prstGeom>
        </p:spPr>
        <p:txBody>
          <a:bodyPr wrap="square">
            <a:spAutoFit/>
          </a:bodyPr>
          <a:lstStyle/>
          <a:p>
            <a:br>
              <a:rPr lang="en-US" dirty="0"/>
            </a:br>
            <a:r>
              <a:rPr lang="en-US" sz="2000" dirty="0">
                <a:solidFill>
                  <a:srgbClr val="4A4A4A"/>
                </a:solidFill>
                <a:latin typeface="Calibri" panose="020F0502020204030204" pitchFamily="34" charset="0"/>
                <a:cs typeface="Calibri" panose="020F0502020204030204" pitchFamily="34" charset="0"/>
              </a:rPr>
              <a:t>Once kids go online, their chances of finding </a:t>
            </a:r>
            <a:r>
              <a:rPr lang="en-US" sz="2000" dirty="0">
                <a:solidFill>
                  <a:srgbClr val="3A3A3A"/>
                </a:solidFill>
                <a:latin typeface="Calibri" panose="020F0502020204030204" pitchFamily="34" charset="0"/>
                <a:cs typeface="Calibri" panose="020F0502020204030204" pitchFamily="34" charset="0"/>
              </a:rPr>
              <a:t>cyberbullies, haters, and trolls</a:t>
            </a:r>
            <a:r>
              <a:rPr lang="en-US" sz="2000" dirty="0">
                <a:solidFill>
                  <a:srgbClr val="4A4A4A"/>
                </a:solidFill>
                <a:latin typeface="Calibri" panose="020F0502020204030204" pitchFamily="34" charset="0"/>
                <a:cs typeface="Calibri" panose="020F0502020204030204" pitchFamily="34" charset="0"/>
              </a:rPr>
              <a:t> is, sadly, quite high. Find age-specific guidelines, videos, and articles to help with tough conversations -- whether </a:t>
            </a:r>
            <a:r>
              <a:rPr lang="en-US" sz="2000" dirty="0">
                <a:solidFill>
                  <a:srgbClr val="3A3A3A"/>
                </a:solidFill>
                <a:latin typeface="Calibri" panose="020F0502020204030204" pitchFamily="34" charset="0"/>
                <a:cs typeface="Calibri" panose="020F0502020204030204" pitchFamily="34" charset="0"/>
              </a:rPr>
              <a:t>your kid is a bully</a:t>
            </a:r>
            <a:r>
              <a:rPr lang="en-US" sz="2000" dirty="0">
                <a:solidFill>
                  <a:srgbClr val="4A4A4A"/>
                </a:solidFill>
                <a:latin typeface="Calibri" panose="020F0502020204030204" pitchFamily="34" charset="0"/>
                <a:cs typeface="Calibri" panose="020F0502020204030204" pitchFamily="34" charset="0"/>
              </a:rPr>
              <a:t> or is </a:t>
            </a:r>
            <a:r>
              <a:rPr lang="en-US" sz="2000" dirty="0">
                <a:solidFill>
                  <a:srgbClr val="3A3A3A"/>
                </a:solidFill>
                <a:latin typeface="Calibri" panose="020F0502020204030204" pitchFamily="34" charset="0"/>
                <a:cs typeface="Calibri" panose="020F0502020204030204" pitchFamily="34" charset="0"/>
              </a:rPr>
              <a:t>being bullied</a:t>
            </a:r>
            <a:r>
              <a:rPr lang="en-US" sz="2000" dirty="0">
                <a:solidFill>
                  <a:srgbClr val="4A4A4A"/>
                </a:solidFill>
                <a:latin typeface="Calibri" panose="020F0502020204030204" pitchFamily="34" charset="0"/>
                <a:cs typeface="Calibri" panose="020F0502020204030204" pitchFamily="34" charset="0"/>
              </a:rPr>
              <a:t>. </a:t>
            </a:r>
            <a:r>
              <a:rPr lang="en-US" dirty="0">
                <a:solidFill>
                  <a:srgbClr val="4A4A4A"/>
                </a:solidFill>
                <a:latin typeface="Lato" panose="020F0502020204030203" pitchFamily="34" charset="0"/>
                <a:hlinkClick r:id="rId4"/>
              </a:rPr>
              <a:t>Click Here</a:t>
            </a:r>
            <a:r>
              <a:rPr lang="en-US" dirty="0">
                <a:solidFill>
                  <a:srgbClr val="4A4A4A"/>
                </a:solidFill>
                <a:latin typeface="Lato" panose="020F0502020204030203" pitchFamily="34" charset="0"/>
              </a:rPr>
              <a:t> to real the full article.</a:t>
            </a:r>
          </a:p>
        </p:txBody>
      </p:sp>
      <p:pic>
        <p:nvPicPr>
          <p:cNvPr id="7" name="Picture 6">
            <a:hlinkClick r:id="rId5"/>
            <a:extLst>
              <a:ext uri="{FF2B5EF4-FFF2-40B4-BE49-F238E27FC236}">
                <a16:creationId xmlns:a16="http://schemas.microsoft.com/office/drawing/2014/main" id="{6400AE9E-5B87-4FE4-A043-F90CECE21326}"/>
              </a:ext>
            </a:extLst>
          </p:cNvPr>
          <p:cNvPicPr>
            <a:picLocks noChangeAspect="1"/>
          </p:cNvPicPr>
          <p:nvPr/>
        </p:nvPicPr>
        <p:blipFill>
          <a:blip r:embed="rId6"/>
          <a:stretch>
            <a:fillRect/>
          </a:stretch>
        </p:blipFill>
        <p:spPr>
          <a:xfrm>
            <a:off x="2064472" y="4353873"/>
            <a:ext cx="2075392" cy="2075392"/>
          </a:xfrm>
          <a:prstGeom prst="rect">
            <a:avLst/>
          </a:prstGeom>
        </p:spPr>
      </p:pic>
      <p:sp>
        <p:nvSpPr>
          <p:cNvPr id="8" name="Rectangle 7">
            <a:extLst>
              <a:ext uri="{FF2B5EF4-FFF2-40B4-BE49-F238E27FC236}">
                <a16:creationId xmlns:a16="http://schemas.microsoft.com/office/drawing/2014/main" id="{ABBD5BF6-0CB4-4C08-A503-E5A62359A41F}"/>
              </a:ext>
            </a:extLst>
          </p:cNvPr>
          <p:cNvSpPr/>
          <p:nvPr/>
        </p:nvSpPr>
        <p:spPr>
          <a:xfrm>
            <a:off x="1219281" y="3534294"/>
            <a:ext cx="3765774" cy="646331"/>
          </a:xfrm>
          <a:prstGeom prst="rect">
            <a:avLst/>
          </a:prstGeom>
        </p:spPr>
        <p:txBody>
          <a:bodyPr wrap="none">
            <a:spAutoFit/>
          </a:bodyPr>
          <a:lstStyle/>
          <a:p>
            <a:pPr algn="ctr"/>
            <a:r>
              <a:rPr lang="en-US" dirty="0">
                <a:solidFill>
                  <a:srgbClr val="4A4A4A"/>
                </a:solidFill>
                <a:latin typeface="Lato" panose="020F0502020204030203" pitchFamily="34" charset="0"/>
                <a:hlinkClick r:id="rId5"/>
              </a:rPr>
              <a:t>Click  here for </a:t>
            </a:r>
          </a:p>
          <a:p>
            <a:pPr algn="ctr"/>
            <a:r>
              <a:rPr lang="en-US" dirty="0">
                <a:solidFill>
                  <a:srgbClr val="4A4A4A"/>
                </a:solidFill>
                <a:latin typeface="Lato" panose="020F0502020204030203" pitchFamily="34" charset="0"/>
                <a:hlinkClick r:id="rId5"/>
              </a:rPr>
              <a:t>Bullying &amp; Cyberbullying Resources</a:t>
            </a:r>
            <a:endParaRPr lang="en-US" dirty="0"/>
          </a:p>
        </p:txBody>
      </p:sp>
    </p:spTree>
    <p:extLst>
      <p:ext uri="{BB962C8B-B14F-4D97-AF65-F5344CB8AC3E}">
        <p14:creationId xmlns:p14="http://schemas.microsoft.com/office/powerpoint/2010/main" val="3888056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62E520DE32924C94EDB9C09641B951" ma:contentTypeVersion="6" ma:contentTypeDescription="Create a new document." ma:contentTypeScope="" ma:versionID="306f921890d23ad1f8ba97b23126bcb4">
  <xsd:schema xmlns:xsd="http://www.w3.org/2001/XMLSchema" xmlns:xs="http://www.w3.org/2001/XMLSchema" xmlns:p="http://schemas.microsoft.com/office/2006/metadata/properties" xmlns:ns2="204996ca-2965-4c5b-83f6-0428a468c7c5" targetNamespace="http://schemas.microsoft.com/office/2006/metadata/properties" ma:root="true" ma:fieldsID="c9bde20f87921e192e1d60fca107952f" ns2:_="">
    <xsd:import namespace="204996ca-2965-4c5b-83f6-0428a468c7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996ca-2965-4c5b-83f6-0428a468c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BDCAD-7A83-48C2-ACBB-2EB6CC5E5396}">
  <ds:schemaRefs>
    <ds:schemaRef ds:uri="http://schemas.microsoft.com/office/infopath/2007/PartnerControls"/>
    <ds:schemaRef ds:uri="http://purl.org/dc/elements/1.1/"/>
    <ds:schemaRef ds:uri="http://schemas.microsoft.com/office/2006/metadata/properties"/>
    <ds:schemaRef ds:uri="204996ca-2965-4c5b-83f6-0428a468c7c5"/>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052EE3B-C86A-4EA0-8EE5-EB1E7E720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4996ca-2965-4c5b-83f6-0428a468c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686563-E202-4DE9-A521-DDD98FB8B8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988</Words>
  <Application>Microsoft Office PowerPoint</Application>
  <PresentationFormat>Widescreen</PresentationFormat>
  <Paragraphs>148</Paragraphs>
  <Slides>16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Lato</vt:lpstr>
      <vt:lpstr>Wingdings</vt:lpstr>
      <vt:lpstr>Office Theme</vt:lpstr>
      <vt:lpstr>Keeping Kids Safe Online</vt:lpstr>
      <vt:lpstr>10 Tips for Keeping Your Child Safe Online</vt:lpstr>
      <vt:lpstr>Healthy Screen Time Limits</vt:lpstr>
      <vt:lpstr>Keep it Visible</vt:lpstr>
      <vt:lpstr>Sharing Information</vt:lpstr>
      <vt:lpstr>1, 2, 3 Beware!  </vt:lpstr>
      <vt:lpstr>Passwords &amp; Security</vt:lpstr>
      <vt:lpstr>What is Cyber Bullying?</vt:lpstr>
      <vt:lpstr>More on Cyber Bullying </vt:lpstr>
      <vt:lpstr>Online Predators</vt:lpstr>
      <vt:lpstr>Social Media</vt:lpstr>
      <vt:lpstr>Monitoring Your Child</vt:lpstr>
      <vt:lpstr>Communication</vt:lpstr>
      <vt:lpstr>Let’s RAP(Wrap) it Up!</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Kids Safe Online</dc:title>
  <dc:creator>Pellerin-Vanderlo Stacey</dc:creator>
  <cp:lastModifiedBy>Walsh Emily</cp:lastModifiedBy>
  <cp:revision>3</cp:revision>
  <dcterms:created xsi:type="dcterms:W3CDTF">2021-03-09T15:42:15Z</dcterms:created>
  <dcterms:modified xsi:type="dcterms:W3CDTF">2021-08-03T18:49:02Z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0x0101002262E520DE32924C94EDB9C09641B951</vt:lpwstr>
  </property>
</Properties>
</file>